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slides/slide94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83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slides/slide90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s/slide79.xml" ContentType="application/vnd.openxmlformats-officedocument.presentationml.slide+xml"/>
  <Override PartName="/ppt/slides/slide99.xml" ContentType="application/vnd.openxmlformats-officedocument.presentationml.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68.xml" ContentType="application/vnd.openxmlformats-officedocument.presentationml.slide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slides/slide97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slides/slide9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slides/slide93.xml" ContentType="application/vnd.openxmlformats-officedocument.presentationml.slide+xml"/>
  <Override PartName="/ppt/slides/slide101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s/slide71.xml" ContentType="application/vnd.openxmlformats-officedocument.presentationml.slide+xml"/>
  <Override PartName="/ppt/slides/slide80.xml" ContentType="application/vnd.openxmlformats-officedocument.presentationml.slide+xml"/>
  <Override PartName="/ppt/slides/slide82.xml" ContentType="application/vnd.openxmlformats-officedocument.presentationml.slide+xml"/>
  <Override PartName="/ppt/slides/slide91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  <Override PartName="/ppt/slides/slide89.xml" ContentType="application/vnd.openxmlformats-officedocument.presentationml.slide+xml"/>
  <Override PartName="/ppt/slides/slide98.xml" ContentType="application/vnd.openxmlformats-officedocument.presentationml.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slides/slide78.xml" ContentType="application/vnd.openxmlformats-officedocument.presentationml.slide+xml"/>
  <Override PartName="/ppt/slides/slide87.xml" ContentType="application/vnd.openxmlformats-officedocument.presentationml.slide+xml"/>
  <Override PartName="/ppt/slides/slide96.xml" ContentType="application/vnd.openxmlformats-officedocument.presentationml.slide+xml"/>
  <Override PartName="/ppt/handoutMasters/handoutMaster1.xml" ContentType="application/vnd.openxmlformats-officedocument.presentationml.handoutMaster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85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s/slide92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Override PartName="/ppt/slides/slide100.xml" ContentType="application/vnd.openxmlformats-officedocument.presentationml.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48" r:id="rId1"/>
  </p:sldMasterIdLst>
  <p:notesMasterIdLst>
    <p:notesMasterId r:id="rId103"/>
  </p:notesMasterIdLst>
  <p:handoutMasterIdLst>
    <p:handoutMasterId r:id="rId104"/>
  </p:handoutMasterIdLst>
  <p:sldIdLst>
    <p:sldId id="700" r:id="rId2"/>
    <p:sldId id="428" r:id="rId3"/>
    <p:sldId id="701" r:id="rId4"/>
    <p:sldId id="702" r:id="rId5"/>
    <p:sldId id="703" r:id="rId6"/>
    <p:sldId id="704" r:id="rId7"/>
    <p:sldId id="706" r:id="rId8"/>
    <p:sldId id="707" r:id="rId9"/>
    <p:sldId id="708" r:id="rId10"/>
    <p:sldId id="709" r:id="rId11"/>
    <p:sldId id="710" r:id="rId12"/>
    <p:sldId id="711" r:id="rId13"/>
    <p:sldId id="712" r:id="rId14"/>
    <p:sldId id="713" r:id="rId15"/>
    <p:sldId id="714" r:id="rId16"/>
    <p:sldId id="715" r:id="rId17"/>
    <p:sldId id="716" r:id="rId18"/>
    <p:sldId id="717" r:id="rId19"/>
    <p:sldId id="718" r:id="rId20"/>
    <p:sldId id="719" r:id="rId21"/>
    <p:sldId id="720" r:id="rId22"/>
    <p:sldId id="721" r:id="rId23"/>
    <p:sldId id="722" r:id="rId24"/>
    <p:sldId id="723" r:id="rId25"/>
    <p:sldId id="724" r:id="rId26"/>
    <p:sldId id="725" r:id="rId27"/>
    <p:sldId id="726" r:id="rId28"/>
    <p:sldId id="727" r:id="rId29"/>
    <p:sldId id="728" r:id="rId30"/>
    <p:sldId id="729" r:id="rId31"/>
    <p:sldId id="730" r:id="rId32"/>
    <p:sldId id="731" r:id="rId33"/>
    <p:sldId id="732" r:id="rId34"/>
    <p:sldId id="733" r:id="rId35"/>
    <p:sldId id="734" r:id="rId36"/>
    <p:sldId id="735" r:id="rId37"/>
    <p:sldId id="736" r:id="rId38"/>
    <p:sldId id="737" r:id="rId39"/>
    <p:sldId id="738" r:id="rId40"/>
    <p:sldId id="739" r:id="rId41"/>
    <p:sldId id="740" r:id="rId42"/>
    <p:sldId id="741" r:id="rId43"/>
    <p:sldId id="742" r:id="rId44"/>
    <p:sldId id="743" r:id="rId45"/>
    <p:sldId id="744" r:id="rId46"/>
    <p:sldId id="745" r:id="rId47"/>
    <p:sldId id="746" r:id="rId48"/>
    <p:sldId id="747" r:id="rId49"/>
    <p:sldId id="748" r:id="rId50"/>
    <p:sldId id="749" r:id="rId51"/>
    <p:sldId id="750" r:id="rId52"/>
    <p:sldId id="751" r:id="rId53"/>
    <p:sldId id="752" r:id="rId54"/>
    <p:sldId id="753" r:id="rId55"/>
    <p:sldId id="754" r:id="rId56"/>
    <p:sldId id="755" r:id="rId57"/>
    <p:sldId id="756" r:id="rId58"/>
    <p:sldId id="757" r:id="rId59"/>
    <p:sldId id="758" r:id="rId60"/>
    <p:sldId id="759" r:id="rId61"/>
    <p:sldId id="760" r:id="rId62"/>
    <p:sldId id="761" r:id="rId63"/>
    <p:sldId id="762" r:id="rId64"/>
    <p:sldId id="763" r:id="rId65"/>
    <p:sldId id="764" r:id="rId66"/>
    <p:sldId id="765" r:id="rId67"/>
    <p:sldId id="766" r:id="rId68"/>
    <p:sldId id="767" r:id="rId69"/>
    <p:sldId id="768" r:id="rId70"/>
    <p:sldId id="769" r:id="rId71"/>
    <p:sldId id="770" r:id="rId72"/>
    <p:sldId id="771" r:id="rId73"/>
    <p:sldId id="772" r:id="rId74"/>
    <p:sldId id="773" r:id="rId75"/>
    <p:sldId id="774" r:id="rId76"/>
    <p:sldId id="775" r:id="rId77"/>
    <p:sldId id="776" r:id="rId78"/>
    <p:sldId id="777" r:id="rId79"/>
    <p:sldId id="778" r:id="rId80"/>
    <p:sldId id="779" r:id="rId81"/>
    <p:sldId id="780" r:id="rId82"/>
    <p:sldId id="781" r:id="rId83"/>
    <p:sldId id="782" r:id="rId84"/>
    <p:sldId id="783" r:id="rId85"/>
    <p:sldId id="784" r:id="rId86"/>
    <p:sldId id="785" r:id="rId87"/>
    <p:sldId id="786" r:id="rId88"/>
    <p:sldId id="787" r:id="rId89"/>
    <p:sldId id="788" r:id="rId90"/>
    <p:sldId id="789" r:id="rId91"/>
    <p:sldId id="790" r:id="rId92"/>
    <p:sldId id="791" r:id="rId93"/>
    <p:sldId id="792" r:id="rId94"/>
    <p:sldId id="793" r:id="rId95"/>
    <p:sldId id="794" r:id="rId96"/>
    <p:sldId id="795" r:id="rId97"/>
    <p:sldId id="796" r:id="rId98"/>
    <p:sldId id="797" r:id="rId99"/>
    <p:sldId id="798" r:id="rId100"/>
    <p:sldId id="799" r:id="rId101"/>
    <p:sldId id="800" r:id="rId102"/>
  </p:sldIdLst>
  <p:sldSz cx="9144000" cy="6858000" type="overhead"/>
  <p:notesSz cx="6781800" cy="99187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VNI-Times" pitchFamily="2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VNI-Times" pitchFamily="2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VNI-Times" pitchFamily="2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VNI-Times" pitchFamily="2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VNI-Times" pitchFamily="2" charset="0"/>
        <a:ea typeface="+mn-ea"/>
        <a:cs typeface="+mn-cs"/>
      </a:defRPr>
    </a:lvl5pPr>
    <a:lvl6pPr marL="2286000" algn="l" defTabSz="914400" rtl="0" eaLnBrk="1" latinLnBrk="0" hangingPunct="1">
      <a:defRPr sz="2000" kern="1200">
        <a:solidFill>
          <a:schemeClr val="tx1"/>
        </a:solidFill>
        <a:latin typeface="VNI-Times" pitchFamily="2" charset="0"/>
        <a:ea typeface="+mn-ea"/>
        <a:cs typeface="+mn-cs"/>
      </a:defRPr>
    </a:lvl6pPr>
    <a:lvl7pPr marL="2743200" algn="l" defTabSz="914400" rtl="0" eaLnBrk="1" latinLnBrk="0" hangingPunct="1">
      <a:defRPr sz="2000" kern="1200">
        <a:solidFill>
          <a:schemeClr val="tx1"/>
        </a:solidFill>
        <a:latin typeface="VNI-Times" pitchFamily="2" charset="0"/>
        <a:ea typeface="+mn-ea"/>
        <a:cs typeface="+mn-cs"/>
      </a:defRPr>
    </a:lvl7pPr>
    <a:lvl8pPr marL="3200400" algn="l" defTabSz="914400" rtl="0" eaLnBrk="1" latinLnBrk="0" hangingPunct="1">
      <a:defRPr sz="2000" kern="1200">
        <a:solidFill>
          <a:schemeClr val="tx1"/>
        </a:solidFill>
        <a:latin typeface="VNI-Times" pitchFamily="2" charset="0"/>
        <a:ea typeface="+mn-ea"/>
        <a:cs typeface="+mn-cs"/>
      </a:defRPr>
    </a:lvl8pPr>
    <a:lvl9pPr marL="3657600" algn="l" defTabSz="914400" rtl="0" eaLnBrk="1" latinLnBrk="0" hangingPunct="1">
      <a:defRPr sz="2000" kern="1200">
        <a:solidFill>
          <a:schemeClr val="tx1"/>
        </a:solidFill>
        <a:latin typeface="VNI-Times" pitchFamily="2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99"/>
    <a:srgbClr val="D60093"/>
    <a:srgbClr val="FF99CC"/>
    <a:srgbClr val="006600"/>
    <a:srgbClr val="003399"/>
    <a:srgbClr val="DDDDDD"/>
    <a:srgbClr val="6699FF"/>
    <a:srgbClr val="6666FF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4321" autoAdjust="0"/>
    <p:restoredTop sz="99101" autoAdjust="0"/>
  </p:normalViewPr>
  <p:slideViewPr>
    <p:cSldViewPr>
      <p:cViewPr>
        <p:scale>
          <a:sx n="66" d="100"/>
          <a:sy n="66" d="100"/>
        </p:scale>
        <p:origin x="-1600" y="-52"/>
      </p:cViewPr>
      <p:guideLst>
        <p:guide orient="horz" pos="2160"/>
        <p:guide pos="2880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22062"/>
    </p:cViewPr>
  </p:sorterViewPr>
  <p:notesViewPr>
    <p:cSldViewPr>
      <p:cViewPr>
        <p:scale>
          <a:sx n="100" d="100"/>
          <a:sy n="100" d="100"/>
        </p:scale>
        <p:origin x="-1656" y="948"/>
      </p:cViewPr>
      <p:guideLst>
        <p:guide orient="horz" pos="3124"/>
        <p:guide pos="2136"/>
      </p:guideLst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07" Type="http://schemas.openxmlformats.org/officeDocument/2006/relationships/theme" Target="theme/theme1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notesMaster" Target="notesMasters/notesMaster1.xml"/><Relationship Id="rId108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38463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382" tIns="47689" rIns="95382" bIns="47689" numCol="1" anchor="t" anchorCtr="0" compatLnSpc="1">
            <a:prstTxWarp prst="textNoShape">
              <a:avLst/>
            </a:prstTxWarp>
          </a:bodyPr>
          <a:lstStyle>
            <a:lvl1pPr defTabSz="954088"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3338" y="0"/>
            <a:ext cx="2938462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382" tIns="47689" rIns="95382" bIns="47689" numCol="1" anchor="t" anchorCtr="0" compatLnSpc="1">
            <a:prstTxWarp prst="textNoShape">
              <a:avLst/>
            </a:prstTxWarp>
          </a:bodyPr>
          <a:lstStyle>
            <a:lvl1pPr algn="r" defTabSz="954088"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1946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3400"/>
            <a:ext cx="2938463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382" tIns="47689" rIns="95382" bIns="47689" numCol="1" anchor="b" anchorCtr="0" compatLnSpc="1">
            <a:prstTxWarp prst="textNoShape">
              <a:avLst/>
            </a:prstTxWarp>
          </a:bodyPr>
          <a:lstStyle>
            <a:lvl1pPr defTabSz="954088"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1946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3338" y="9423400"/>
            <a:ext cx="2938462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382" tIns="47689" rIns="95382" bIns="47689" numCol="1" anchor="b" anchorCtr="0" compatLnSpc="1">
            <a:prstTxWarp prst="textNoShape">
              <a:avLst/>
            </a:prstTxWarp>
          </a:bodyPr>
          <a:lstStyle>
            <a:lvl1pPr algn="r" defTabSz="954088"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fld id="{7E0C97D7-EF1A-4217-AEE3-A23D87BDD74F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38463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382" tIns="47689" rIns="95382" bIns="47689" numCol="1" anchor="t" anchorCtr="0" compatLnSpc="1">
            <a:prstTxWarp prst="textNoShape">
              <a:avLst/>
            </a:prstTxWarp>
          </a:bodyPr>
          <a:lstStyle>
            <a:lvl1pPr defTabSz="954088"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43338" y="0"/>
            <a:ext cx="2938462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382" tIns="47689" rIns="95382" bIns="47689" numCol="1" anchor="t" anchorCtr="0" compatLnSpc="1">
            <a:prstTxWarp prst="textNoShape">
              <a:avLst/>
            </a:prstTxWarp>
          </a:bodyPr>
          <a:lstStyle>
            <a:lvl1pPr algn="r" defTabSz="954088"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116740" name="Rectangle 4"/>
          <p:cNvSpPr>
            <a:spLocks noChangeArrowheads="1" noTextEdit="1"/>
          </p:cNvSpPr>
          <p:nvPr>
            <p:ph type="sldImg" idx="2"/>
          </p:nvPr>
        </p:nvSpPr>
        <p:spPr bwMode="auto">
          <a:xfrm>
            <a:off x="912813" y="744538"/>
            <a:ext cx="4957762" cy="37179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4875" y="4710113"/>
            <a:ext cx="4972050" cy="446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382" tIns="47689" rIns="95382" bIns="4768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 smtClean="0"/>
              <a:t>Klicken Sie, um die Formate des Vorlagentextes zu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3400"/>
            <a:ext cx="2938463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382" tIns="47689" rIns="95382" bIns="47689" numCol="1" anchor="b" anchorCtr="0" compatLnSpc="1">
            <a:prstTxWarp prst="textNoShape">
              <a:avLst/>
            </a:prstTxWarp>
          </a:bodyPr>
          <a:lstStyle>
            <a:lvl1pPr defTabSz="954088"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3338" y="9423400"/>
            <a:ext cx="2938462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382" tIns="47689" rIns="95382" bIns="47689" numCol="1" anchor="b" anchorCtr="0" compatLnSpc="1">
            <a:prstTxWarp prst="textNoShape">
              <a:avLst/>
            </a:prstTxWarp>
          </a:bodyPr>
          <a:lstStyle>
            <a:lvl1pPr algn="r" defTabSz="954088"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fld id="{320ACFC6-CBAF-4E8A-BA1A-28DCEADF1E06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		 </a:t>
            </a:r>
            <a:r>
              <a:rPr lang="en-US" sz="1200"/>
              <a:t> </a:t>
            </a:r>
            <a:fld id="{8F8580C4-4BBF-4828-99FB-3643F75F12DA}" type="slidenum">
              <a:rPr lang="en-US" sz="1200">
                <a:solidFill>
                  <a:srgbClr val="003399"/>
                </a:solidFill>
              </a:rPr>
              <a:pPr>
                <a:defRPr/>
              </a:pPr>
              <a:t>‹#›</a:t>
            </a:fld>
            <a:endParaRPr lang="en-US" sz="1200">
              <a:solidFill>
                <a:srgbClr val="003399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477000" y="6477000"/>
            <a:ext cx="2133600" cy="381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IEEE AP-S 2003, June 22-27, Columbus, Ohio, USA.</a:t>
            </a:r>
            <a:endParaRPr lang="en-US" b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		 </a:t>
            </a:r>
            <a:r>
              <a:rPr lang="en-US" sz="1200"/>
              <a:t> </a:t>
            </a:r>
            <a:fld id="{5B1E9040-BFCE-47B4-AC09-F03A5E492EE5}" type="slidenum">
              <a:rPr lang="en-US" sz="1200">
                <a:solidFill>
                  <a:srgbClr val="003399"/>
                </a:solidFill>
              </a:rPr>
              <a:pPr>
                <a:defRPr/>
              </a:pPr>
              <a:t>‹#›</a:t>
            </a:fld>
            <a:endParaRPr lang="en-US" sz="1200">
              <a:solidFill>
                <a:srgbClr val="003399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477000" y="6477000"/>
            <a:ext cx="2133600" cy="381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IEEE AP-S 2003, June 22-27, Columbus, Ohio, USA.</a:t>
            </a:r>
            <a:endParaRPr lang="en-US" b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228600"/>
            <a:ext cx="2286000" cy="57912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0" y="228600"/>
            <a:ext cx="6705600" cy="57912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		 </a:t>
            </a:r>
            <a:r>
              <a:rPr lang="en-US" sz="1200"/>
              <a:t> </a:t>
            </a:r>
            <a:fld id="{B38D909E-19E0-45E4-983E-987B6771C60E}" type="slidenum">
              <a:rPr lang="en-US" sz="1200">
                <a:solidFill>
                  <a:srgbClr val="003399"/>
                </a:solidFill>
              </a:rPr>
              <a:pPr>
                <a:defRPr/>
              </a:pPr>
              <a:t>‹#›</a:t>
            </a:fld>
            <a:endParaRPr lang="en-US" sz="1200">
              <a:solidFill>
                <a:srgbClr val="003399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477000" y="6477000"/>
            <a:ext cx="2133600" cy="381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IEEE AP-S 2003, June 22-27, Columbus, Ohio, USA.</a:t>
            </a:r>
            <a:endParaRPr lang="en-US" b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8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000">
                <a:latin typeface="+mj-lt"/>
              </a:defRPr>
            </a:lvl1pPr>
            <a:lvl2pPr>
              <a:defRPr sz="2000">
                <a:latin typeface="+mj-lt"/>
              </a:defRPr>
            </a:lvl2pPr>
            <a:lvl3pPr>
              <a:defRPr sz="2000">
                <a:latin typeface="+mj-lt"/>
              </a:defRPr>
            </a:lvl3pPr>
            <a:lvl4pPr>
              <a:defRPr sz="2000">
                <a:latin typeface="+mj-lt"/>
              </a:defRPr>
            </a:lvl4pPr>
            <a:lvl5pPr>
              <a:defRPr sz="2000">
                <a:latin typeface="+mj-l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		 </a:t>
            </a:r>
            <a:r>
              <a:rPr lang="en-US" sz="1200"/>
              <a:t> </a:t>
            </a:r>
            <a:fld id="{2D35BD6B-2D9C-46C8-9584-8220CF430AF3}" type="slidenum">
              <a:rPr lang="en-US" sz="1200">
                <a:solidFill>
                  <a:srgbClr val="003399"/>
                </a:solidFill>
              </a:rPr>
              <a:pPr>
                <a:defRPr/>
              </a:pPr>
              <a:t>‹#›</a:t>
            </a:fld>
            <a:endParaRPr lang="en-US" sz="1200">
              <a:solidFill>
                <a:srgbClr val="003399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		 </a:t>
            </a:r>
            <a:r>
              <a:rPr lang="en-US" sz="1200"/>
              <a:t> </a:t>
            </a:r>
            <a:fld id="{285C0EFC-8F8E-4150-9B16-7BEDA724702A}" type="slidenum">
              <a:rPr lang="en-US" sz="1200">
                <a:solidFill>
                  <a:srgbClr val="003399"/>
                </a:solidFill>
              </a:rPr>
              <a:pPr>
                <a:defRPr/>
              </a:pPr>
              <a:t>‹#›</a:t>
            </a:fld>
            <a:endParaRPr lang="en-US" sz="1200">
              <a:solidFill>
                <a:srgbClr val="003399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477000" y="6477000"/>
            <a:ext cx="2133600" cy="381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IEEE AP-S 2003, June 22-27, Columbus, Ohio, USA.</a:t>
            </a:r>
            <a:endParaRPr lang="en-US" b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838200"/>
            <a:ext cx="3810000" cy="5181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838200"/>
            <a:ext cx="3810000" cy="5181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		 </a:t>
            </a:r>
            <a:r>
              <a:rPr lang="en-US" sz="1200"/>
              <a:t> </a:t>
            </a:r>
            <a:fld id="{8B917533-03A3-40EA-91BB-AB3D96F306E0}" type="slidenum">
              <a:rPr lang="en-US" sz="1200">
                <a:solidFill>
                  <a:srgbClr val="003399"/>
                </a:solidFill>
              </a:rPr>
              <a:pPr>
                <a:defRPr/>
              </a:pPr>
              <a:t>‹#›</a:t>
            </a:fld>
            <a:endParaRPr lang="en-US" sz="1200">
              <a:solidFill>
                <a:srgbClr val="003399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477000" y="6477000"/>
            <a:ext cx="2133600" cy="381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IEEE AP-S 2003, June 22-27, Columbus, Ohio, USA.</a:t>
            </a:r>
            <a:endParaRPr lang="en-US" b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		 </a:t>
            </a:r>
            <a:r>
              <a:rPr lang="en-US" sz="1200"/>
              <a:t> </a:t>
            </a:r>
            <a:fld id="{DF0ED6BB-3B9F-4538-9003-F9C67201DA1D}" type="slidenum">
              <a:rPr lang="en-US" sz="1200">
                <a:solidFill>
                  <a:srgbClr val="003399"/>
                </a:solidFill>
              </a:rPr>
              <a:pPr>
                <a:defRPr/>
              </a:pPr>
              <a:t>‹#›</a:t>
            </a:fld>
            <a:endParaRPr lang="en-US" sz="1200">
              <a:solidFill>
                <a:srgbClr val="003399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6477000" y="6477000"/>
            <a:ext cx="2133600" cy="381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IEEE AP-S 2003, June 22-27, Columbus, Ohio, USA.</a:t>
            </a:r>
            <a:endParaRPr lang="en-US" b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		 </a:t>
            </a:r>
            <a:r>
              <a:rPr lang="en-US" sz="1200"/>
              <a:t> </a:t>
            </a:r>
            <a:fld id="{B1835789-16DC-4424-9582-073F265E3D12}" type="slidenum">
              <a:rPr lang="en-US" sz="1200">
                <a:solidFill>
                  <a:srgbClr val="003399"/>
                </a:solidFill>
              </a:rPr>
              <a:pPr>
                <a:defRPr/>
              </a:pPr>
              <a:t>‹#›</a:t>
            </a:fld>
            <a:endParaRPr lang="en-US" sz="1200">
              <a:solidFill>
                <a:srgbClr val="003399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6477000" y="6477000"/>
            <a:ext cx="2133600" cy="381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IEEE AP-S 2003, June 22-27, Columbus, Ohio, USA.</a:t>
            </a:r>
            <a:endParaRPr lang="en-US" b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		 </a:t>
            </a:r>
            <a:r>
              <a:rPr lang="en-US" sz="1200"/>
              <a:t> </a:t>
            </a:r>
            <a:fld id="{07657A2D-02F2-44B3-ACD9-1B07FA52CFEA}" type="slidenum">
              <a:rPr lang="en-US" sz="1200">
                <a:solidFill>
                  <a:srgbClr val="003399"/>
                </a:solidFill>
              </a:rPr>
              <a:pPr>
                <a:defRPr/>
              </a:pPr>
              <a:t>‹#›</a:t>
            </a:fld>
            <a:endParaRPr lang="en-US" sz="1200">
              <a:solidFill>
                <a:srgbClr val="003399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477000" y="6477000"/>
            <a:ext cx="2133600" cy="381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IEEE AP-S 2003, June 22-27, Columbus, Ohio, USA.</a:t>
            </a:r>
            <a:endParaRPr lang="en-US" b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		 </a:t>
            </a:r>
            <a:r>
              <a:rPr lang="en-US" sz="1200"/>
              <a:t> </a:t>
            </a:r>
            <a:fld id="{7103219C-5019-4478-95C7-C29510A7DFBB}" type="slidenum">
              <a:rPr lang="en-US" sz="1200">
                <a:solidFill>
                  <a:srgbClr val="003399"/>
                </a:solidFill>
              </a:rPr>
              <a:pPr>
                <a:defRPr/>
              </a:pPr>
              <a:t>‹#›</a:t>
            </a:fld>
            <a:endParaRPr lang="en-US" sz="1200">
              <a:solidFill>
                <a:srgbClr val="003399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477000" y="6477000"/>
            <a:ext cx="2133600" cy="381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IEEE AP-S 2003, June 22-27, Columbus, Ohio, USA.</a:t>
            </a:r>
            <a:endParaRPr lang="en-US" b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		 </a:t>
            </a:r>
            <a:r>
              <a:rPr lang="en-US" sz="1200"/>
              <a:t> </a:t>
            </a:r>
            <a:fld id="{E62AB62B-369C-41BD-85B0-3E2F5F359D46}" type="slidenum">
              <a:rPr lang="en-US" sz="1200">
                <a:solidFill>
                  <a:srgbClr val="003399"/>
                </a:solidFill>
              </a:rPr>
              <a:pPr>
                <a:defRPr/>
              </a:pPr>
              <a:t>‹#›</a:t>
            </a:fld>
            <a:endParaRPr lang="en-US" sz="1200">
              <a:solidFill>
                <a:srgbClr val="003399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477000" y="6477000"/>
            <a:ext cx="2133600" cy="381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IEEE AP-S 2003, June 22-27, Columbus, Ohio, USA.</a:t>
            </a:r>
            <a:endParaRPr lang="en-US" b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22860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15" tIns="45708" rIns="91415" bIns="4570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Hier klicken, um Master-Titelformat zu bearbeiten.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838200"/>
            <a:ext cx="7772400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15" tIns="45708" rIns="91415" bIns="4570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Hier klicken, um Master-Textformat zu bearbeiten.</a:t>
            </a:r>
          </a:p>
          <a:p>
            <a:pPr lvl="1"/>
            <a:r>
              <a:rPr lang="en-US" smtClean="0"/>
              <a:t>Zweite Ebene</a:t>
            </a:r>
          </a:p>
          <a:p>
            <a:pPr lvl="2"/>
            <a:r>
              <a:rPr lang="en-US" smtClean="0"/>
              <a:t>Dritte Ebene</a:t>
            </a:r>
          </a:p>
          <a:p>
            <a:pPr lvl="3"/>
            <a:r>
              <a:rPr lang="en-US" smtClean="0"/>
              <a:t>Vierte Ebene</a:t>
            </a:r>
          </a:p>
          <a:p>
            <a:pPr lvl="4"/>
            <a:r>
              <a:rPr lang="en-US" smtClean="0"/>
              <a:t>Fünfte Ebene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2590800" y="6324600"/>
            <a:ext cx="33528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5" tIns="45708" rIns="91415" bIns="45708" numCol="1" anchor="t" anchorCtr="0" compatLnSpc="1">
            <a:prstTxWarp prst="textNoShape">
              <a:avLst/>
            </a:prstTxWarp>
          </a:bodyPr>
          <a:lstStyle>
            <a:lvl1pPr>
              <a:defRPr sz="1600">
                <a:solidFill>
                  <a:srgbClr val="3333FF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/>
              <a:t>		 </a:t>
            </a:r>
            <a:r>
              <a:rPr lang="en-US" sz="1200"/>
              <a:t> </a:t>
            </a:r>
            <a:fld id="{C20D15CD-4F80-47C7-8A51-F95055858B33}" type="slidenum">
              <a:rPr lang="en-US" sz="1200">
                <a:solidFill>
                  <a:srgbClr val="003399"/>
                </a:solidFill>
              </a:rPr>
              <a:pPr>
                <a:defRPr/>
              </a:pPr>
              <a:t>‹#›</a:t>
            </a:fld>
            <a:endParaRPr lang="en-US" sz="1200">
              <a:solidFill>
                <a:srgbClr val="003399"/>
              </a:solidFill>
            </a:endParaRPr>
          </a:p>
        </p:txBody>
      </p:sp>
      <p:sp>
        <p:nvSpPr>
          <p:cNvPr id="1035" name="Text Box 11"/>
          <p:cNvSpPr txBox="1">
            <a:spLocks noChangeArrowheads="1"/>
          </p:cNvSpPr>
          <p:nvPr userDrawn="1"/>
        </p:nvSpPr>
        <p:spPr bwMode="auto">
          <a:xfrm>
            <a:off x="990600" y="6248400"/>
            <a:ext cx="1692275" cy="42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de-DE" sz="1100" b="1">
                <a:solidFill>
                  <a:srgbClr val="003399"/>
                </a:solidFill>
                <a:latin typeface="Times New Roman" pitchFamily="18" charset="0"/>
              </a:rPr>
              <a:t>Dept. of Telecomm. Eng. </a:t>
            </a:r>
          </a:p>
          <a:p>
            <a:pPr eaLnBrk="1" hangingPunct="1">
              <a:defRPr/>
            </a:pPr>
            <a:r>
              <a:rPr lang="de-DE" sz="1100" b="1">
                <a:solidFill>
                  <a:srgbClr val="003399"/>
                </a:solidFill>
                <a:latin typeface="Times New Roman" pitchFamily="18" charset="0"/>
              </a:rPr>
              <a:t>Faculty of EEE</a:t>
            </a:r>
          </a:p>
        </p:txBody>
      </p:sp>
      <p:sp>
        <p:nvSpPr>
          <p:cNvPr id="1038" name="Line 14"/>
          <p:cNvSpPr>
            <a:spLocks noChangeShapeType="1"/>
          </p:cNvSpPr>
          <p:nvPr userDrawn="1"/>
        </p:nvSpPr>
        <p:spPr bwMode="auto">
          <a:xfrm>
            <a:off x="533400" y="762000"/>
            <a:ext cx="8077200" cy="0"/>
          </a:xfrm>
          <a:prstGeom prst="line">
            <a:avLst/>
          </a:prstGeom>
          <a:noFill/>
          <a:ln w="28575">
            <a:solidFill>
              <a:srgbClr val="000099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039" name="Line 15"/>
          <p:cNvSpPr>
            <a:spLocks noChangeShapeType="1"/>
          </p:cNvSpPr>
          <p:nvPr userDrawn="1"/>
        </p:nvSpPr>
        <p:spPr bwMode="auto">
          <a:xfrm>
            <a:off x="533400" y="6172200"/>
            <a:ext cx="8077200" cy="0"/>
          </a:xfrm>
          <a:prstGeom prst="line">
            <a:avLst/>
          </a:prstGeom>
          <a:noFill/>
          <a:ln w="28575">
            <a:solidFill>
              <a:srgbClr val="000099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040" name="Text Box 16"/>
          <p:cNvSpPr txBox="1">
            <a:spLocks noChangeArrowheads="1"/>
          </p:cNvSpPr>
          <p:nvPr userDrawn="1"/>
        </p:nvSpPr>
        <p:spPr bwMode="auto">
          <a:xfrm>
            <a:off x="7577202" y="6248400"/>
            <a:ext cx="1109598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GB" sz="1100" b="1" dirty="0" smtClean="0">
                <a:solidFill>
                  <a:srgbClr val="003399"/>
                </a:solidFill>
                <a:latin typeface="Times New Roman" pitchFamily="18" charset="0"/>
              </a:rPr>
              <a:t>SSP2019</a:t>
            </a:r>
            <a:endParaRPr lang="en-GB" sz="1100" b="1" dirty="0">
              <a:solidFill>
                <a:srgbClr val="003399"/>
              </a:solidFill>
              <a:latin typeface="Times New Roman" pitchFamily="18" charset="0"/>
            </a:endParaRPr>
          </a:p>
          <a:p>
            <a:pPr algn="r">
              <a:defRPr/>
            </a:pPr>
            <a:r>
              <a:rPr lang="en-GB" sz="1100" b="1" dirty="0">
                <a:solidFill>
                  <a:srgbClr val="003399"/>
                </a:solidFill>
                <a:latin typeface="Times New Roman" pitchFamily="18" charset="0"/>
              </a:rPr>
              <a:t>DHT, HCMUT</a:t>
            </a:r>
            <a:endParaRPr lang="de-DE" sz="1100" b="1" dirty="0">
              <a:solidFill>
                <a:srgbClr val="003399"/>
              </a:solidFill>
            </a:endParaRPr>
          </a:p>
        </p:txBody>
      </p:sp>
      <p:pic>
        <p:nvPicPr>
          <p:cNvPr id="1034" name="Picture 18" descr="hcmut"/>
          <p:cNvPicPr>
            <a:picLocks noChangeAspect="1" noChangeArrowheads="1"/>
          </p:cNvPicPr>
          <p:nvPr userDrawn="1"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533400" y="6248400"/>
            <a:ext cx="457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243" r:id="rId1"/>
    <p:sldLayoutId id="2147484244" r:id="rId2"/>
    <p:sldLayoutId id="2147484245" r:id="rId3"/>
    <p:sldLayoutId id="2147484246" r:id="rId4"/>
    <p:sldLayoutId id="2147484247" r:id="rId5"/>
    <p:sldLayoutId id="2147484248" r:id="rId6"/>
    <p:sldLayoutId id="2147484249" r:id="rId7"/>
    <p:sldLayoutId id="2147484250" r:id="rId8"/>
    <p:sldLayoutId id="2147484251" r:id="rId9"/>
    <p:sldLayoutId id="2147484252" r:id="rId10"/>
    <p:sldLayoutId id="2147484253" r:id="rId11"/>
  </p:sldLayoutIdLst>
  <p:hf sldNum="0" hdr="0" ft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000099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000099"/>
          </a:solidFill>
          <a:latin typeface="Times New Roman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000099"/>
          </a:solidFill>
          <a:latin typeface="Times New Roman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000099"/>
          </a:solidFill>
          <a:latin typeface="Times New Roman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000099"/>
          </a:solidFill>
          <a:latin typeface="Times New Roman" pitchFamily="18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000099"/>
          </a:solidFill>
          <a:latin typeface="Times New Roman" pitchFamily="18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000099"/>
          </a:solidFill>
          <a:latin typeface="Times New Roman" pitchFamily="18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000099"/>
          </a:solidFill>
          <a:latin typeface="Times New Roman" pitchFamily="18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000099"/>
          </a:solidFill>
          <a:latin typeface="Times New Roman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q"/>
        <a:defRPr sz="2000">
          <a:solidFill>
            <a:schemeClr val="tx1"/>
          </a:solidFill>
          <a:latin typeface="+mj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2000">
          <a:solidFill>
            <a:schemeClr val="tx1"/>
          </a:solidFill>
          <a:latin typeface="+mj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j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j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j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1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Content Placeholder 2"/>
          <p:cNvSpPr>
            <a:spLocks noGrp="1"/>
          </p:cNvSpPr>
          <p:nvPr>
            <p:ph idx="1"/>
          </p:nvPr>
        </p:nvSpPr>
        <p:spPr>
          <a:xfrm>
            <a:off x="685800" y="838200"/>
            <a:ext cx="7924800" cy="5181600"/>
          </a:xfrm>
        </p:spPr>
        <p:txBody>
          <a:bodyPr/>
          <a:lstStyle/>
          <a:p>
            <a:endParaRPr lang="en-US" dirty="0" smtClean="0"/>
          </a:p>
          <a:p>
            <a:pPr algn="ctr">
              <a:buFont typeface="Wingdings" pitchFamily="2" charset="2"/>
              <a:buNone/>
            </a:pPr>
            <a:endParaRPr lang="en-US" sz="4400" b="1" u="sng" dirty="0" smtClean="0">
              <a:solidFill>
                <a:srgbClr val="000099"/>
              </a:solidFill>
            </a:endParaRPr>
          </a:p>
          <a:p>
            <a:pPr algn="ctr">
              <a:buFont typeface="Wingdings" pitchFamily="2" charset="2"/>
              <a:buNone/>
            </a:pPr>
            <a:r>
              <a:rPr lang="en-US" sz="4000" b="1" dirty="0" smtClean="0">
                <a:solidFill>
                  <a:srgbClr val="000099"/>
                </a:solidFill>
              </a:rPr>
              <a:t>Chapter </a:t>
            </a:r>
            <a:r>
              <a:rPr lang="en-US" sz="4000" b="1" dirty="0" smtClean="0">
                <a:solidFill>
                  <a:srgbClr val="000099"/>
                </a:solidFill>
              </a:rPr>
              <a:t>10:</a:t>
            </a:r>
            <a:endParaRPr lang="en-US" sz="4000" b="1" dirty="0" smtClean="0">
              <a:solidFill>
                <a:srgbClr val="000099"/>
              </a:solidFill>
            </a:endParaRPr>
          </a:p>
          <a:p>
            <a:pPr>
              <a:buFont typeface="Wingdings" pitchFamily="2" charset="2"/>
              <a:buNone/>
            </a:pPr>
            <a:r>
              <a:rPr lang="en-US" sz="4000" b="1" dirty="0" err="1" smtClean="0">
                <a:solidFill>
                  <a:srgbClr val="000099"/>
                </a:solidFill>
              </a:rPr>
              <a:t>Multirate</a:t>
            </a:r>
            <a:r>
              <a:rPr lang="en-US" sz="4000" b="1" dirty="0" smtClean="0">
                <a:solidFill>
                  <a:srgbClr val="000099"/>
                </a:solidFill>
              </a:rPr>
              <a:t> Digital Signal Processing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		 </a:t>
            </a:r>
            <a:r>
              <a:rPr lang="en-US" sz="1200" smtClean="0"/>
              <a:t> </a:t>
            </a:r>
            <a:fld id="{02C137DA-AB21-4397-A15E-7B51FE6AF318}" type="slidenum">
              <a:rPr lang="en-US" sz="1200" smtClean="0">
                <a:solidFill>
                  <a:srgbClr val="003399"/>
                </a:solidFill>
              </a:rPr>
              <a:pPr>
                <a:defRPr/>
              </a:pPr>
              <a:t>1</a:t>
            </a:fld>
            <a:endParaRPr lang="en-US" sz="1200">
              <a:solidFill>
                <a:srgbClr val="003399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Decimation and Expansion (4)</a:t>
            </a:r>
          </a:p>
        </p:txBody>
      </p:sp>
      <p:sp>
        <p:nvSpPr>
          <p:cNvPr id="2253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u="sng" smtClean="0"/>
              <a:t>Properties of rate change processing</a:t>
            </a:r>
          </a:p>
          <a:p>
            <a:pPr>
              <a:spcBef>
                <a:spcPts val="600"/>
              </a:spcBef>
              <a:buFont typeface="Wingdings" pitchFamily="2" charset="2"/>
              <a:buNone/>
            </a:pPr>
            <a:r>
              <a:rPr lang="en-US" smtClean="0"/>
              <a:t>	1. </a:t>
            </a:r>
            <a:r>
              <a:rPr lang="en-US" b="1" smtClean="0"/>
              <a:t>Linear</a:t>
            </a:r>
            <a:r>
              <a:rPr lang="en-US" smtClean="0"/>
              <a:t>: </a:t>
            </a:r>
          </a:p>
          <a:p>
            <a:pPr>
              <a:spcBef>
                <a:spcPts val="600"/>
              </a:spcBef>
              <a:buFont typeface="Wingdings" pitchFamily="2" charset="2"/>
              <a:buNone/>
            </a:pPr>
            <a:r>
              <a:rPr lang="en-US" smtClean="0"/>
              <a:t>		Similar for ↑</a:t>
            </a:r>
            <a:r>
              <a:rPr lang="en-US" i="1" smtClean="0"/>
              <a:t>L .</a:t>
            </a:r>
          </a:p>
          <a:p>
            <a:pPr>
              <a:spcBef>
                <a:spcPts val="600"/>
              </a:spcBef>
              <a:buFont typeface="Wingdings" pitchFamily="2" charset="2"/>
              <a:buNone/>
            </a:pPr>
            <a:endParaRPr lang="en-US" sz="800" i="1" smtClean="0"/>
          </a:p>
          <a:p>
            <a:pPr>
              <a:buFont typeface="Wingdings" pitchFamily="2" charset="2"/>
              <a:buNone/>
            </a:pPr>
            <a:r>
              <a:rPr lang="en-US" i="1" smtClean="0"/>
              <a:t>	</a:t>
            </a:r>
            <a:r>
              <a:rPr lang="en-US" smtClean="0"/>
              <a:t>2</a:t>
            </a:r>
            <a:r>
              <a:rPr lang="en-US" i="1" smtClean="0"/>
              <a:t>. </a:t>
            </a:r>
            <a:r>
              <a:rPr lang="en-US" b="1" smtClean="0"/>
              <a:t>Time-varying system</a:t>
            </a:r>
            <a:r>
              <a:rPr lang="en-US" smtClean="0"/>
              <a:t> (not time-invariant)</a:t>
            </a:r>
          </a:p>
          <a:p>
            <a:pPr>
              <a:buFont typeface="Wingdings" pitchFamily="2" charset="2"/>
              <a:buNone/>
            </a:pPr>
            <a:r>
              <a:rPr lang="en-US" smtClean="0"/>
              <a:t>		If </a:t>
            </a:r>
            <a:r>
              <a:rPr lang="en-US" i="1" smtClean="0"/>
              <a:t>x</a:t>
            </a:r>
            <a:r>
              <a:rPr lang="en-US" smtClean="0"/>
              <a:t>[</a:t>
            </a:r>
            <a:r>
              <a:rPr lang="en-US" i="1" smtClean="0"/>
              <a:t>n</a:t>
            </a:r>
            <a:r>
              <a:rPr lang="en-US" smtClean="0"/>
              <a:t>]</a:t>
            </a:r>
            <a:r>
              <a:rPr lang="en-US" i="1" smtClean="0"/>
              <a:t> → y</a:t>
            </a:r>
            <a:r>
              <a:rPr lang="en-US" smtClean="0"/>
              <a:t>[</a:t>
            </a:r>
            <a:r>
              <a:rPr lang="en-US" i="1" smtClean="0"/>
              <a:t>n</a:t>
            </a:r>
            <a:r>
              <a:rPr lang="en-US" smtClean="0"/>
              <a:t>], where either</a:t>
            </a:r>
          </a:p>
          <a:p>
            <a:pPr>
              <a:buFont typeface="Wingdings" pitchFamily="2" charset="2"/>
              <a:buNone/>
            </a:pPr>
            <a:r>
              <a:rPr lang="en-US" smtClean="0"/>
              <a:t>		Then in general:</a:t>
            </a:r>
          </a:p>
          <a:p>
            <a:pPr>
              <a:buFont typeface="Wingdings" pitchFamily="2" charset="2"/>
              <a:buNone/>
            </a:pPr>
            <a:endParaRPr lang="en-US" sz="2800" smtClean="0"/>
          </a:p>
          <a:p>
            <a:pPr>
              <a:buFont typeface="Wingdings" pitchFamily="2" charset="2"/>
              <a:buNone/>
            </a:pPr>
            <a:r>
              <a:rPr lang="en-US" smtClean="0"/>
              <a:t>	3. </a:t>
            </a:r>
            <a:r>
              <a:rPr lang="en-US" b="1" smtClean="0"/>
              <a:t>Expansion and decimation do not commute</a:t>
            </a:r>
            <a:r>
              <a:rPr lang="en-US" smtClean="0"/>
              <a:t> (In general)</a:t>
            </a:r>
          </a:p>
          <a:p>
            <a:pPr>
              <a:buFont typeface="Wingdings" pitchFamily="2" charset="2"/>
              <a:buNone/>
            </a:pPr>
            <a:endParaRPr lang="en-US" smtClean="0"/>
          </a:p>
          <a:p>
            <a:pPr>
              <a:buFont typeface="Wingdings" pitchFamily="2" charset="2"/>
              <a:buNone/>
            </a:pPr>
            <a:endParaRPr lang="en-US" smtClean="0"/>
          </a:p>
          <a:p>
            <a:pPr>
              <a:buFont typeface="Wingdings" pitchFamily="2" charset="2"/>
              <a:buNone/>
            </a:pPr>
            <a:endParaRPr lang="en-US" smtClean="0"/>
          </a:p>
          <a:p>
            <a:pPr>
              <a:spcBef>
                <a:spcPts val="1200"/>
              </a:spcBef>
              <a:buFont typeface="Wingdings" pitchFamily="2" charset="2"/>
              <a:buNone/>
            </a:pPr>
            <a:endParaRPr lang="en-US" i="1" smtClean="0"/>
          </a:p>
          <a:p>
            <a:pPr>
              <a:buFont typeface="Wingdings" pitchFamily="2" charset="2"/>
              <a:buNone/>
            </a:pPr>
            <a:endParaRPr lang="en-US" smtClean="0"/>
          </a:p>
          <a:p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		 </a:t>
            </a:r>
            <a:r>
              <a:rPr lang="en-US" sz="1200" smtClean="0"/>
              <a:t> </a:t>
            </a:r>
            <a:fld id="{0B52CD72-42E4-4001-BDA7-29A746CE3B2D}" type="slidenum">
              <a:rPr lang="en-US" sz="1200" smtClean="0">
                <a:solidFill>
                  <a:srgbClr val="003399"/>
                </a:solidFill>
              </a:rPr>
              <a:pPr>
                <a:defRPr/>
              </a:pPr>
              <a:t>10</a:t>
            </a:fld>
            <a:endParaRPr lang="en-US" sz="1200">
              <a:solidFill>
                <a:srgbClr val="003399"/>
              </a:solidFill>
            </a:endParaRPr>
          </a:p>
        </p:txBody>
      </p:sp>
      <p:pic>
        <p:nvPicPr>
          <p:cNvPr id="22533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0" y="1295400"/>
            <a:ext cx="3581400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3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19600" y="2590800"/>
            <a:ext cx="3200400" cy="363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35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44763" y="3276600"/>
            <a:ext cx="4160837" cy="311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36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366838" y="4267200"/>
            <a:ext cx="6862762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37" name="Picture 7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200400" y="5191125"/>
            <a:ext cx="2895600" cy="733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Uniform DFT Filter Banks (21)</a:t>
            </a:r>
          </a:p>
        </p:txBody>
      </p:sp>
      <p:sp>
        <p:nvSpPr>
          <p:cNvPr id="11469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mtClean="0"/>
          </a:p>
          <a:p>
            <a:endParaRPr lang="en-US" smtClean="0"/>
          </a:p>
          <a:p>
            <a:endParaRPr lang="en-US" smtClean="0"/>
          </a:p>
          <a:p>
            <a:endParaRPr lang="en-US" smtClean="0"/>
          </a:p>
          <a:p>
            <a:endParaRPr lang="en-US" smtClean="0"/>
          </a:p>
          <a:p>
            <a:pPr>
              <a:buFont typeface="Wingdings" pitchFamily="2" charset="2"/>
              <a:buNone/>
            </a:pPr>
            <a:endParaRPr lang="en-US" smtClean="0"/>
          </a:p>
          <a:p>
            <a:pPr>
              <a:buFont typeface="Wingdings" pitchFamily="2" charset="2"/>
              <a:buNone/>
            </a:pPr>
            <a:r>
              <a:rPr lang="en-US" smtClean="0"/>
              <a:t>	Use Z-domain result for ↑</a:t>
            </a:r>
            <a:r>
              <a:rPr lang="en-US" i="1" smtClean="0"/>
              <a:t>M</a:t>
            </a:r>
            <a:r>
              <a:rPr lang="en-US" smtClean="0"/>
              <a:t> operation: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		 </a:t>
            </a:r>
            <a:r>
              <a:rPr lang="en-US" sz="1200" smtClean="0"/>
              <a:t> </a:t>
            </a:r>
            <a:fld id="{2021DED4-1E42-4463-9AB1-6E8C7E0552A5}" type="slidenum">
              <a:rPr lang="en-US" sz="1200" smtClean="0">
                <a:solidFill>
                  <a:srgbClr val="003399"/>
                </a:solidFill>
              </a:rPr>
              <a:pPr>
                <a:defRPr/>
              </a:pPr>
              <a:t>100</a:t>
            </a:fld>
            <a:endParaRPr lang="en-US" sz="1200">
              <a:solidFill>
                <a:srgbClr val="003399"/>
              </a:solidFill>
            </a:endParaRPr>
          </a:p>
        </p:txBody>
      </p:sp>
      <p:pic>
        <p:nvPicPr>
          <p:cNvPr id="114693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04988" y="838200"/>
            <a:ext cx="5510212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4694" name="Rectangle 5"/>
          <p:cNvSpPr>
            <a:spLocks noChangeArrowheads="1"/>
          </p:cNvSpPr>
          <p:nvPr/>
        </p:nvSpPr>
        <p:spPr bwMode="auto">
          <a:xfrm>
            <a:off x="1066800" y="1295400"/>
            <a:ext cx="4572000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  <a:p>
            <a:r>
              <a:rPr lang="en-US"/>
              <a:t>Use Z-domain result for ↓</a:t>
            </a:r>
            <a:r>
              <a:rPr lang="en-US" i="1"/>
              <a:t>M</a:t>
            </a:r>
            <a:r>
              <a:rPr lang="en-US"/>
              <a:t> operation:</a:t>
            </a:r>
          </a:p>
        </p:txBody>
      </p:sp>
      <p:pic>
        <p:nvPicPr>
          <p:cNvPr id="11469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000" y="1981200"/>
            <a:ext cx="7924800" cy="93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469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295400" y="3419475"/>
            <a:ext cx="6858000" cy="2676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Uniform DFT Filter Banks (22)</a:t>
            </a:r>
          </a:p>
        </p:txBody>
      </p:sp>
      <p:sp>
        <p:nvSpPr>
          <p:cNvPr id="11571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None/>
            </a:pPr>
            <a:r>
              <a:rPr lang="en-US" smtClean="0"/>
              <a:t>	From</a:t>
            </a:r>
          </a:p>
          <a:p>
            <a:pPr>
              <a:buFont typeface="Wingdings" pitchFamily="2" charset="2"/>
              <a:buNone/>
            </a:pPr>
            <a:endParaRPr lang="en-US" smtClean="0"/>
          </a:p>
          <a:p>
            <a:pPr>
              <a:buFont typeface="Wingdings" pitchFamily="2" charset="2"/>
              <a:buNone/>
            </a:pPr>
            <a:endParaRPr lang="en-US" smtClean="0"/>
          </a:p>
          <a:p>
            <a:pPr>
              <a:buFont typeface="Wingdings" pitchFamily="2" charset="2"/>
              <a:buNone/>
            </a:pPr>
            <a:endParaRPr lang="en-US" sz="2400" smtClean="0"/>
          </a:p>
          <a:p>
            <a:pPr>
              <a:buFont typeface="Wingdings" pitchFamily="2" charset="2"/>
              <a:buNone/>
            </a:pPr>
            <a:endParaRPr lang="en-US" sz="800" smtClean="0"/>
          </a:p>
          <a:p>
            <a:pPr>
              <a:buFont typeface="Wingdings" pitchFamily="2" charset="2"/>
              <a:buNone/>
            </a:pPr>
            <a:r>
              <a:rPr lang="en-US" smtClean="0"/>
              <a:t>	Taking DFT of each side gives an </a:t>
            </a:r>
            <a:r>
              <a:rPr lang="en-US" b="1" smtClean="0"/>
              <a:t>equivalent PR criteria</a:t>
            </a:r>
            <a:r>
              <a:rPr lang="en-US" smtClean="0"/>
              <a:t>:</a:t>
            </a:r>
          </a:p>
          <a:p>
            <a:pPr>
              <a:buFont typeface="Wingdings" pitchFamily="2" charset="2"/>
              <a:buNone/>
            </a:pPr>
            <a:endParaRPr lang="en-US" smtClean="0"/>
          </a:p>
          <a:p>
            <a:pPr>
              <a:buFont typeface="Wingdings" pitchFamily="2" charset="2"/>
              <a:buNone/>
            </a:pPr>
            <a:r>
              <a:rPr lang="en-US" smtClean="0"/>
              <a:t>	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		 </a:t>
            </a:r>
            <a:r>
              <a:rPr lang="en-US" sz="1200" smtClean="0"/>
              <a:t> </a:t>
            </a:r>
            <a:fld id="{06D71663-6500-491C-8A6C-FF899665149F}" type="slidenum">
              <a:rPr lang="en-US" sz="1200" smtClean="0">
                <a:solidFill>
                  <a:srgbClr val="003399"/>
                </a:solidFill>
              </a:rPr>
              <a:pPr>
                <a:defRPr/>
              </a:pPr>
              <a:t>101</a:t>
            </a:fld>
            <a:endParaRPr lang="en-US" sz="1200">
              <a:solidFill>
                <a:srgbClr val="003399"/>
              </a:solidFill>
            </a:endParaRPr>
          </a:p>
        </p:txBody>
      </p:sp>
      <p:pic>
        <p:nvPicPr>
          <p:cNvPr id="11571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43200" y="1219200"/>
            <a:ext cx="3733800" cy="1077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5718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4600" y="2921000"/>
            <a:ext cx="4038600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Decimation and Expansion (5)</a:t>
            </a:r>
          </a:p>
        </p:txBody>
      </p:sp>
      <p:sp>
        <p:nvSpPr>
          <p:cNvPr id="2355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u="sng" smtClean="0"/>
              <a:t>Special case:</a:t>
            </a:r>
            <a:r>
              <a:rPr lang="en-US" b="1" smtClean="0"/>
              <a:t> </a:t>
            </a:r>
          </a:p>
          <a:p>
            <a:pPr>
              <a:buFont typeface="Wingdings" pitchFamily="2" charset="2"/>
              <a:buNone/>
            </a:pPr>
            <a:r>
              <a:rPr lang="en-US" b="1" smtClean="0"/>
              <a:t>	Theorem: </a:t>
            </a:r>
            <a:r>
              <a:rPr lang="en-US" smtClean="0"/>
              <a:t>If </a:t>
            </a:r>
            <a:r>
              <a:rPr lang="en-US" i="1" smtClean="0"/>
              <a:t>M </a:t>
            </a:r>
            <a:r>
              <a:rPr lang="en-US" smtClean="0"/>
              <a:t>and</a:t>
            </a:r>
            <a:r>
              <a:rPr lang="en-US" i="1" smtClean="0"/>
              <a:t> L </a:t>
            </a:r>
            <a:r>
              <a:rPr lang="en-US" smtClean="0"/>
              <a:t>are </a:t>
            </a:r>
            <a:r>
              <a:rPr lang="en-US" b="1" smtClean="0"/>
              <a:t>co-prime</a:t>
            </a:r>
            <a:r>
              <a:rPr lang="en-US" smtClean="0"/>
              <a:t> (also called “relatively prime”), then</a:t>
            </a:r>
          </a:p>
          <a:p>
            <a:pPr>
              <a:buFont typeface="Wingdings" pitchFamily="2" charset="2"/>
              <a:buNone/>
            </a:pPr>
            <a:endParaRPr lang="en-US" smtClean="0"/>
          </a:p>
          <a:p>
            <a:pPr>
              <a:buFont typeface="Wingdings" pitchFamily="2" charset="2"/>
              <a:buNone/>
            </a:pPr>
            <a:endParaRPr lang="en-US" smtClean="0"/>
          </a:p>
          <a:p>
            <a:pPr>
              <a:buFont typeface="Wingdings" pitchFamily="2" charset="2"/>
              <a:buNone/>
            </a:pPr>
            <a:endParaRPr lang="en-US" sz="1200" smtClean="0"/>
          </a:p>
          <a:p>
            <a:pPr>
              <a:buFont typeface="Wingdings" pitchFamily="2" charset="2"/>
              <a:buNone/>
            </a:pPr>
            <a:r>
              <a:rPr lang="en-US" smtClean="0"/>
              <a:t>	Two integers are </a:t>
            </a:r>
            <a:r>
              <a:rPr lang="en-US" b="1" smtClean="0"/>
              <a:t>co-prime if they have no common factors. </a:t>
            </a:r>
          </a:p>
          <a:p>
            <a:pPr>
              <a:buFont typeface="Wingdings" pitchFamily="2" charset="2"/>
              <a:buNone/>
            </a:pPr>
            <a:r>
              <a:rPr lang="en-US" b="1" i="1" smtClean="0"/>
              <a:t>	</a:t>
            </a:r>
            <a:r>
              <a:rPr lang="en-US" i="1" smtClean="0"/>
              <a:t>M= </a:t>
            </a:r>
            <a:r>
              <a:rPr lang="en-US" smtClean="0"/>
              <a:t>9</a:t>
            </a:r>
            <a:r>
              <a:rPr lang="en-US" i="1" smtClean="0"/>
              <a:t> </a:t>
            </a:r>
            <a:r>
              <a:rPr lang="en-US" smtClean="0"/>
              <a:t>(1, 3, 9) and</a:t>
            </a:r>
            <a:r>
              <a:rPr lang="en-US" i="1" smtClean="0"/>
              <a:t> L= </a:t>
            </a:r>
            <a:r>
              <a:rPr lang="en-US" smtClean="0"/>
              <a:t>16</a:t>
            </a:r>
            <a:r>
              <a:rPr lang="en-US" i="1" smtClean="0"/>
              <a:t> </a:t>
            </a:r>
            <a:r>
              <a:rPr lang="en-US" smtClean="0"/>
              <a:t>(1, 2, 4, 8).</a:t>
            </a:r>
          </a:p>
          <a:p>
            <a:pPr>
              <a:buFont typeface="Wingdings" pitchFamily="2" charset="2"/>
              <a:buNone/>
            </a:pPr>
            <a:endParaRPr lang="en-US" smtClean="0"/>
          </a:p>
          <a:p>
            <a:endParaRPr lang="en-US" b="1" u="sng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		 </a:t>
            </a:r>
            <a:r>
              <a:rPr lang="en-US" sz="1200" smtClean="0"/>
              <a:t> </a:t>
            </a:r>
            <a:fld id="{2334C9EF-8581-4B1C-B8C0-C80B01355EEB}" type="slidenum">
              <a:rPr lang="en-US" sz="1200" smtClean="0">
                <a:solidFill>
                  <a:srgbClr val="003399"/>
                </a:solidFill>
              </a:rPr>
              <a:pPr>
                <a:defRPr/>
              </a:pPr>
              <a:t>11</a:t>
            </a:fld>
            <a:endParaRPr lang="en-US" sz="1200">
              <a:solidFill>
                <a:srgbClr val="003399"/>
              </a:solidFill>
            </a:endParaRPr>
          </a:p>
        </p:txBody>
      </p:sp>
      <p:pic>
        <p:nvPicPr>
          <p:cNvPr id="2355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19400" y="1881188"/>
            <a:ext cx="3505200" cy="709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Decimation and Expansion (6)</a:t>
            </a:r>
          </a:p>
        </p:txBody>
      </p:sp>
      <p:sp>
        <p:nvSpPr>
          <p:cNvPr id="2457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i="1" u="sng" smtClean="0"/>
              <a:t>M</a:t>
            </a:r>
            <a:r>
              <a:rPr lang="en-US" b="1" u="sng" smtClean="0"/>
              <a:t>-Fold decimation –frequency-domain</a:t>
            </a:r>
          </a:p>
          <a:p>
            <a:pPr>
              <a:spcBef>
                <a:spcPts val="1200"/>
              </a:spcBef>
              <a:buFont typeface="Wingdings" pitchFamily="2" charset="2"/>
              <a:buNone/>
            </a:pPr>
            <a:r>
              <a:rPr lang="en-US" smtClean="0"/>
              <a:t>	Notation:</a:t>
            </a:r>
          </a:p>
          <a:p>
            <a:pPr>
              <a:spcBef>
                <a:spcPts val="600"/>
              </a:spcBef>
              <a:buFont typeface="Wingdings" pitchFamily="2" charset="2"/>
              <a:buNone/>
            </a:pPr>
            <a:r>
              <a:rPr lang="en-US" smtClean="0"/>
              <a:t>	Similar for DTFT•</a:t>
            </a:r>
          </a:p>
          <a:p>
            <a:pPr>
              <a:spcBef>
                <a:spcPts val="600"/>
              </a:spcBef>
              <a:buFont typeface="Wingdings" pitchFamily="2" charset="2"/>
              <a:buNone/>
            </a:pPr>
            <a:r>
              <a:rPr lang="en-US" smtClean="0"/>
              <a:t>	Similar for Expansion</a:t>
            </a:r>
          </a:p>
          <a:p>
            <a:pPr>
              <a:spcBef>
                <a:spcPts val="600"/>
              </a:spcBef>
              <a:buFont typeface="Wingdings" pitchFamily="2" charset="2"/>
              <a:buNone/>
            </a:pPr>
            <a:endParaRPr lang="en-US" sz="1000" smtClean="0"/>
          </a:p>
          <a:p>
            <a:pPr>
              <a:buFont typeface="Wingdings" pitchFamily="2" charset="2"/>
              <a:buNone/>
            </a:pPr>
            <a:r>
              <a:rPr lang="en-US" smtClean="0"/>
              <a:t>	Find </a:t>
            </a:r>
            <a:r>
              <a:rPr lang="en-US" i="1" smtClean="0"/>
              <a:t>X</a:t>
            </a:r>
            <a:r>
              <a:rPr lang="en-US" baseline="-25000" smtClean="0"/>
              <a:t>(↓</a:t>
            </a:r>
            <a:r>
              <a:rPr lang="en-US" i="1" baseline="-25000" smtClean="0"/>
              <a:t>M</a:t>
            </a:r>
            <a:r>
              <a:rPr lang="en-US" baseline="-25000" smtClean="0"/>
              <a:t>)</a:t>
            </a:r>
            <a:r>
              <a:rPr lang="en-US" smtClean="0"/>
              <a:t>(</a:t>
            </a:r>
            <a:r>
              <a:rPr lang="en-US" i="1" smtClean="0"/>
              <a:t>z</a:t>
            </a:r>
            <a:r>
              <a:rPr lang="en-US" smtClean="0"/>
              <a:t>)</a:t>
            </a:r>
            <a:r>
              <a:rPr lang="en-US" i="1" smtClean="0"/>
              <a:t> </a:t>
            </a:r>
            <a:r>
              <a:rPr lang="en-US" smtClean="0"/>
              <a:t>in terms of </a:t>
            </a:r>
            <a:r>
              <a:rPr lang="en-US" i="1" smtClean="0"/>
              <a:t>X</a:t>
            </a:r>
            <a:r>
              <a:rPr lang="en-US" smtClean="0"/>
              <a:t>(</a:t>
            </a:r>
            <a:r>
              <a:rPr lang="en-US" i="1" smtClean="0"/>
              <a:t>z</a:t>
            </a:r>
            <a:r>
              <a:rPr lang="en-US" smtClean="0"/>
              <a:t>)? To answer this we need to define a useful function (“comb” function):</a:t>
            </a:r>
          </a:p>
          <a:p>
            <a:pPr>
              <a:buFont typeface="Wingdings" pitchFamily="2" charset="2"/>
              <a:buNone/>
            </a:pPr>
            <a:endParaRPr lang="en-US" smtClean="0"/>
          </a:p>
          <a:p>
            <a:pPr>
              <a:buFont typeface="Wingdings" pitchFamily="2" charset="2"/>
              <a:buNone/>
            </a:pPr>
            <a:endParaRPr lang="en-US" smtClean="0"/>
          </a:p>
          <a:p>
            <a:pPr>
              <a:buFont typeface="Wingdings" pitchFamily="2" charset="2"/>
              <a:buNone/>
            </a:pPr>
            <a:endParaRPr lang="en-US" sz="1000" smtClean="0"/>
          </a:p>
          <a:p>
            <a:pPr>
              <a:buFont typeface="Wingdings" pitchFamily="2" charset="2"/>
              <a:buNone/>
            </a:pPr>
            <a:r>
              <a:rPr lang="en-US" smtClean="0"/>
              <a:t>	where </a:t>
            </a:r>
            <a:r>
              <a:rPr lang="en-US" sz="2200" i="1" smtClean="0"/>
              <a:t>W</a:t>
            </a:r>
            <a:r>
              <a:rPr lang="en-US" sz="2200" i="1" baseline="-25000" smtClean="0"/>
              <a:t>M </a:t>
            </a:r>
            <a:r>
              <a:rPr lang="en-US" sz="2200" i="1" smtClean="0"/>
              <a:t>= e </a:t>
            </a:r>
            <a:r>
              <a:rPr lang="en-US" sz="2200" i="1" baseline="30000" smtClean="0"/>
              <a:t>j2</a:t>
            </a:r>
            <a:r>
              <a:rPr lang="en-US" sz="2200" i="1" baseline="30000" smtClean="0">
                <a:sym typeface="Symbol" pitchFamily="18" charset="2"/>
              </a:rPr>
              <a:t>/M</a:t>
            </a:r>
            <a:endParaRPr lang="en-US" sz="2200" i="1" baseline="30000" smtClean="0"/>
          </a:p>
          <a:p>
            <a:pPr>
              <a:buFont typeface="Wingdings" pitchFamily="2" charset="2"/>
              <a:buNone/>
            </a:pPr>
            <a:endParaRPr lang="en-US" smtClean="0"/>
          </a:p>
          <a:p>
            <a:pPr>
              <a:spcBef>
                <a:spcPts val="1200"/>
              </a:spcBef>
              <a:buFont typeface="Wingdings" pitchFamily="2" charset="2"/>
              <a:buNone/>
            </a:pPr>
            <a:endParaRPr lang="en-US" smtClean="0"/>
          </a:p>
          <a:p>
            <a:pPr>
              <a:spcBef>
                <a:spcPts val="1200"/>
              </a:spcBef>
              <a:buFont typeface="Wingdings" pitchFamily="2" charset="2"/>
              <a:buNone/>
            </a:pPr>
            <a:endParaRPr lang="en-US" smtClean="0"/>
          </a:p>
          <a:p>
            <a:pPr>
              <a:buFont typeface="Wingdings" pitchFamily="2" charset="2"/>
              <a:buNone/>
            </a:pP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		 </a:t>
            </a:r>
            <a:r>
              <a:rPr lang="en-US" sz="1200" smtClean="0"/>
              <a:t> </a:t>
            </a:r>
            <a:fld id="{627C6C1C-1556-403B-8F91-0017AD69F27E}" type="slidenum">
              <a:rPr lang="en-US" sz="1200" smtClean="0">
                <a:solidFill>
                  <a:srgbClr val="003399"/>
                </a:solidFill>
              </a:rPr>
              <a:pPr>
                <a:defRPr/>
              </a:pPr>
              <a:t>12</a:t>
            </a:fld>
            <a:endParaRPr lang="en-US" sz="1200">
              <a:solidFill>
                <a:srgbClr val="003399"/>
              </a:solidFill>
            </a:endParaRPr>
          </a:p>
        </p:txBody>
      </p:sp>
      <p:pic>
        <p:nvPicPr>
          <p:cNvPr id="24581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09800" y="1295400"/>
            <a:ext cx="3810000" cy="433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2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17688" y="3351213"/>
            <a:ext cx="5421312" cy="839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3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178050" y="4648200"/>
            <a:ext cx="4984750" cy="1020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Decimation and Expansion (7)</a:t>
            </a:r>
          </a:p>
        </p:txBody>
      </p:sp>
      <p:sp>
        <p:nvSpPr>
          <p:cNvPr id="2560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None/>
            </a:pPr>
            <a:r>
              <a:rPr lang="en-US" smtClean="0"/>
              <a:t>	Now, use the comb function to write decimation:</a:t>
            </a:r>
          </a:p>
          <a:p>
            <a:pPr>
              <a:buFont typeface="Wingdings" pitchFamily="2" charset="2"/>
              <a:buNone/>
            </a:pPr>
            <a:endParaRPr lang="en-US" smtClean="0"/>
          </a:p>
          <a:p>
            <a:pPr>
              <a:buFont typeface="Wingdings" pitchFamily="2" charset="2"/>
              <a:buNone/>
            </a:pPr>
            <a:endParaRPr lang="en-US" smtClean="0"/>
          </a:p>
          <a:p>
            <a:pPr>
              <a:buFont typeface="Wingdings" pitchFamily="2" charset="2"/>
              <a:buNone/>
            </a:pPr>
            <a:endParaRPr lang="en-US" sz="1000" smtClean="0"/>
          </a:p>
          <a:p>
            <a:pPr>
              <a:buFont typeface="Wingdings" pitchFamily="2" charset="2"/>
              <a:buNone/>
            </a:pPr>
            <a:r>
              <a:rPr lang="en-US" smtClean="0"/>
              <a:t>	Take Z-Transform, using this form: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		 </a:t>
            </a:r>
            <a:r>
              <a:rPr lang="en-US" sz="1200" smtClean="0"/>
              <a:t> </a:t>
            </a:r>
            <a:fld id="{0DB7724D-4C75-405C-ABBA-3BD53ACF07CF}" type="slidenum">
              <a:rPr lang="en-US" sz="1200" smtClean="0">
                <a:solidFill>
                  <a:srgbClr val="003399"/>
                </a:solidFill>
              </a:rPr>
              <a:pPr>
                <a:defRPr/>
              </a:pPr>
              <a:t>13</a:t>
            </a:fld>
            <a:endParaRPr lang="en-US" sz="1200">
              <a:solidFill>
                <a:srgbClr val="003399"/>
              </a:solidFill>
            </a:endParaRPr>
          </a:p>
        </p:txBody>
      </p:sp>
      <p:pic>
        <p:nvPicPr>
          <p:cNvPr id="2560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24200" y="1431925"/>
            <a:ext cx="2743200" cy="793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0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14400" y="2667000"/>
            <a:ext cx="7696200" cy="185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07" name="Picture 7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38200" y="4241800"/>
            <a:ext cx="4267200" cy="833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08" name="Picture 8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105400" y="4343400"/>
            <a:ext cx="3505200" cy="164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Decimation and Expansion (8)</a:t>
            </a:r>
          </a:p>
        </p:txBody>
      </p:sp>
      <p:sp>
        <p:nvSpPr>
          <p:cNvPr id="2662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None/>
            </a:pPr>
            <a:r>
              <a:rPr lang="en-US" smtClean="0"/>
              <a:t>	Therefore, </a:t>
            </a:r>
            <a:r>
              <a:rPr lang="en-US" b="1" smtClean="0"/>
              <a:t>Z-transform (ZT) decimated signal</a:t>
            </a:r>
            <a:r>
              <a:rPr lang="en-US" smtClean="0"/>
              <a:t>:</a:t>
            </a:r>
          </a:p>
          <a:p>
            <a:pPr>
              <a:buFont typeface="Wingdings" pitchFamily="2" charset="2"/>
              <a:buNone/>
            </a:pPr>
            <a:endParaRPr lang="en-US" smtClean="0"/>
          </a:p>
          <a:p>
            <a:pPr>
              <a:buFont typeface="Wingdings" pitchFamily="2" charset="2"/>
              <a:buNone/>
            </a:pPr>
            <a:endParaRPr lang="en-US" smtClean="0"/>
          </a:p>
          <a:p>
            <a:pPr>
              <a:buFont typeface="Wingdings" pitchFamily="2" charset="2"/>
              <a:buNone/>
            </a:pPr>
            <a:endParaRPr lang="en-US" sz="1200" smtClean="0"/>
          </a:p>
          <a:p>
            <a:pPr>
              <a:buFont typeface="Wingdings" pitchFamily="2" charset="2"/>
              <a:buNone/>
            </a:pPr>
            <a:r>
              <a:rPr lang="en-US" smtClean="0"/>
              <a:t>	DTFT is the ZT evaluated on the unit circle:</a:t>
            </a:r>
          </a:p>
          <a:p>
            <a:pPr>
              <a:buFont typeface="Wingdings" pitchFamily="2" charset="2"/>
              <a:buNone/>
            </a:pPr>
            <a:endParaRPr lang="en-US" smtClean="0"/>
          </a:p>
          <a:p>
            <a:pPr>
              <a:buFont typeface="Wingdings" pitchFamily="2" charset="2"/>
              <a:buNone/>
            </a:pPr>
            <a:r>
              <a:rPr lang="en-US" smtClean="0"/>
              <a:t>	Also, by definition:</a:t>
            </a:r>
          </a:p>
          <a:p>
            <a:pPr>
              <a:buFont typeface="Wingdings" pitchFamily="2" charset="2"/>
              <a:buNone/>
            </a:pPr>
            <a:endParaRPr lang="en-US" sz="800" smtClean="0"/>
          </a:p>
          <a:p>
            <a:pPr>
              <a:buFont typeface="Wingdings" pitchFamily="2" charset="2"/>
              <a:buNone/>
            </a:pPr>
            <a:r>
              <a:rPr lang="en-US" smtClean="0"/>
              <a:t>	Then, </a:t>
            </a:r>
            <a:r>
              <a:rPr lang="en-US" b="1" smtClean="0"/>
              <a:t>DTFT of decimated signal </a:t>
            </a:r>
            <a:r>
              <a:rPr lang="en-US" smtClean="0"/>
              <a:t>is:</a:t>
            </a:r>
          </a:p>
          <a:p>
            <a:pPr>
              <a:buFont typeface="Wingdings" pitchFamily="2" charset="2"/>
              <a:buNone/>
            </a:pPr>
            <a:endParaRPr lang="en-US" smtClean="0"/>
          </a:p>
          <a:p>
            <a:pPr>
              <a:buFont typeface="Wingdings" pitchFamily="2" charset="2"/>
              <a:buNone/>
            </a:pP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		 </a:t>
            </a:r>
            <a:r>
              <a:rPr lang="en-US" sz="1200" smtClean="0"/>
              <a:t> </a:t>
            </a:r>
            <a:fld id="{C2D4F4C5-6ECC-4065-9397-D1C47ACFB5DF}" type="slidenum">
              <a:rPr lang="en-US" sz="1200" smtClean="0">
                <a:solidFill>
                  <a:srgbClr val="003399"/>
                </a:solidFill>
              </a:rPr>
              <a:pPr>
                <a:defRPr/>
              </a:pPr>
              <a:t>14</a:t>
            </a:fld>
            <a:endParaRPr lang="en-US" sz="1200">
              <a:solidFill>
                <a:srgbClr val="003399"/>
              </a:solidFill>
            </a:endParaRPr>
          </a:p>
        </p:txBody>
      </p:sp>
      <p:pic>
        <p:nvPicPr>
          <p:cNvPr id="2662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27313" y="1284288"/>
            <a:ext cx="3621087" cy="798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3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71800" y="2590800"/>
            <a:ext cx="3048000" cy="360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31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200400" y="3124200"/>
            <a:ext cx="1828800" cy="352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32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447800" y="4038600"/>
            <a:ext cx="6172200" cy="2098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Decimation and Expansion (9)</a:t>
            </a:r>
          </a:p>
        </p:txBody>
      </p:sp>
      <p:sp>
        <p:nvSpPr>
          <p:cNvPr id="2765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None/>
            </a:pPr>
            <a:r>
              <a:rPr lang="en-US" u="sng" smtClean="0"/>
              <a:t>Example</a:t>
            </a:r>
            <a:r>
              <a:rPr lang="en-US" smtClean="0"/>
              <a:t>: DTFT for </a:t>
            </a:r>
            <a:r>
              <a:rPr lang="en-US" i="1" smtClean="0"/>
              <a:t>M</a:t>
            </a:r>
            <a:r>
              <a:rPr lang="en-US" smtClean="0"/>
              <a:t>-Fold decimation, </a:t>
            </a:r>
            <a:r>
              <a:rPr lang="en-US" i="1" smtClean="0"/>
              <a:t>M</a:t>
            </a:r>
            <a:r>
              <a:rPr lang="en-US" smtClean="0"/>
              <a:t> = 3</a:t>
            </a:r>
          </a:p>
          <a:p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		 </a:t>
            </a:r>
            <a:r>
              <a:rPr lang="en-US" sz="1200" smtClean="0"/>
              <a:t> </a:t>
            </a:r>
            <a:fld id="{D52E1C7D-71C7-4AFD-A334-D40F54D28159}" type="slidenum">
              <a:rPr lang="en-US" sz="1200" smtClean="0">
                <a:solidFill>
                  <a:srgbClr val="003399"/>
                </a:solidFill>
              </a:rPr>
              <a:pPr>
                <a:defRPr/>
              </a:pPr>
              <a:t>15</a:t>
            </a:fld>
            <a:endParaRPr lang="en-US" sz="1200">
              <a:solidFill>
                <a:srgbClr val="003399"/>
              </a:solidFill>
            </a:endParaRPr>
          </a:p>
        </p:txBody>
      </p:sp>
      <p:pic>
        <p:nvPicPr>
          <p:cNvPr id="27653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38200" y="1250950"/>
            <a:ext cx="7620000" cy="4859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Decimation and Expansion (10)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		 </a:t>
            </a:r>
            <a:r>
              <a:rPr lang="en-US" sz="1200" smtClean="0"/>
              <a:t> </a:t>
            </a:r>
            <a:fld id="{1C4BCC8B-18D2-4682-96E0-DCF6DA2A7572}" type="slidenum">
              <a:rPr lang="en-US" sz="1200" smtClean="0">
                <a:solidFill>
                  <a:srgbClr val="003399"/>
                </a:solidFill>
              </a:rPr>
              <a:pPr>
                <a:defRPr/>
              </a:pPr>
              <a:t>16</a:t>
            </a:fld>
            <a:endParaRPr lang="en-US" sz="1200">
              <a:solidFill>
                <a:srgbClr val="003399"/>
              </a:solidFill>
            </a:endParaRPr>
          </a:p>
        </p:txBody>
      </p:sp>
      <p:pic>
        <p:nvPicPr>
          <p:cNvPr id="2867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609600" y="898525"/>
            <a:ext cx="7983538" cy="5197475"/>
          </a:xfr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Decimation and Expansion (11)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		 </a:t>
            </a:r>
            <a:r>
              <a:rPr lang="en-US" sz="1200" smtClean="0"/>
              <a:t> </a:t>
            </a:r>
            <a:fld id="{210FB58B-92A6-496C-B24D-747A8C6A6ACB}" type="slidenum">
              <a:rPr lang="en-US" sz="1200" smtClean="0">
                <a:solidFill>
                  <a:srgbClr val="003399"/>
                </a:solidFill>
              </a:rPr>
              <a:pPr>
                <a:defRPr/>
              </a:pPr>
              <a:t>17</a:t>
            </a:fld>
            <a:endParaRPr lang="en-US" sz="1200">
              <a:solidFill>
                <a:srgbClr val="003399"/>
              </a:solidFill>
            </a:endParaRPr>
          </a:p>
        </p:txBody>
      </p:sp>
      <p:pic>
        <p:nvPicPr>
          <p:cNvPr id="2970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990600" y="990600"/>
            <a:ext cx="7086600" cy="3125788"/>
          </a:xfr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Decimation and Expansion (12)</a:t>
            </a:r>
          </a:p>
        </p:txBody>
      </p:sp>
      <p:sp>
        <p:nvSpPr>
          <p:cNvPr id="3072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None/>
            </a:pPr>
            <a:r>
              <a:rPr lang="en-US" b="1" smtClean="0"/>
              <a:t>	Effect on physical frequency:</a:t>
            </a:r>
          </a:p>
          <a:p>
            <a:pPr>
              <a:buFont typeface="Wingdings" pitchFamily="2" charset="2"/>
              <a:buNone/>
            </a:pPr>
            <a:r>
              <a:rPr lang="en-US" smtClean="0"/>
              <a:t>	Although decimation changes the digital frequency of the signal, the corresponding </a:t>
            </a:r>
            <a:r>
              <a:rPr lang="en-US" b="1" smtClean="0"/>
              <a:t>physical frequency is not changed</a:t>
            </a:r>
            <a:r>
              <a:rPr lang="en-US" smtClean="0"/>
              <a:t>, as the following example shows: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		 </a:t>
            </a:r>
            <a:r>
              <a:rPr lang="en-US" sz="1200" smtClean="0"/>
              <a:t> </a:t>
            </a:r>
            <a:fld id="{908C29AF-D045-482E-ACDC-EBA2D4068179}" type="slidenum">
              <a:rPr lang="en-US" sz="1200" smtClean="0">
                <a:solidFill>
                  <a:srgbClr val="003399"/>
                </a:solidFill>
              </a:rPr>
              <a:pPr>
                <a:defRPr/>
              </a:pPr>
              <a:t>18</a:t>
            </a:fld>
            <a:endParaRPr lang="en-US" sz="1200">
              <a:solidFill>
                <a:srgbClr val="003399"/>
              </a:solidFill>
            </a:endParaRPr>
          </a:p>
        </p:txBody>
      </p:sp>
      <p:pic>
        <p:nvPicPr>
          <p:cNvPr id="3072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95400" y="2232025"/>
            <a:ext cx="6705600" cy="3703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Decimation and Expansion (13)</a:t>
            </a:r>
          </a:p>
        </p:txBody>
      </p:sp>
      <p:sp>
        <p:nvSpPr>
          <p:cNvPr id="3174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i="1" u="sng" smtClean="0"/>
              <a:t>L</a:t>
            </a:r>
            <a:r>
              <a:rPr lang="en-US" b="1" u="sng" smtClean="0"/>
              <a:t>-Fold expansion –frequency-domain:</a:t>
            </a:r>
          </a:p>
          <a:p>
            <a:pPr>
              <a:buFont typeface="Wingdings" pitchFamily="2" charset="2"/>
              <a:buNone/>
            </a:pPr>
            <a:r>
              <a:rPr lang="en-US" smtClean="0"/>
              <a:t>	Find </a:t>
            </a:r>
            <a:r>
              <a:rPr lang="en-US" i="1" smtClean="0"/>
              <a:t>X</a:t>
            </a:r>
            <a:r>
              <a:rPr lang="en-US" baseline="-25000" smtClean="0"/>
              <a:t>(</a:t>
            </a:r>
            <a:r>
              <a:rPr lang="en-US" i="1" baseline="-25000" smtClean="0"/>
              <a:t>↑L</a:t>
            </a:r>
            <a:r>
              <a:rPr lang="en-US" baseline="-25000" smtClean="0"/>
              <a:t>)</a:t>
            </a:r>
            <a:r>
              <a:rPr lang="en-US" smtClean="0"/>
              <a:t>(</a:t>
            </a:r>
            <a:r>
              <a:rPr lang="en-US" i="1" smtClean="0"/>
              <a:t>z</a:t>
            </a:r>
            <a:r>
              <a:rPr lang="en-US" smtClean="0"/>
              <a:t>)</a:t>
            </a:r>
            <a:r>
              <a:rPr lang="en-US" i="1" smtClean="0"/>
              <a:t> </a:t>
            </a:r>
            <a:r>
              <a:rPr lang="en-US" smtClean="0"/>
              <a:t>in terms of </a:t>
            </a:r>
            <a:r>
              <a:rPr lang="en-US" i="1" smtClean="0"/>
              <a:t>X</a:t>
            </a:r>
            <a:r>
              <a:rPr lang="en-US" smtClean="0"/>
              <a:t>(</a:t>
            </a:r>
            <a:r>
              <a:rPr lang="en-US" i="1" smtClean="0"/>
              <a:t>z</a:t>
            </a:r>
            <a:r>
              <a:rPr lang="en-US" smtClean="0"/>
              <a:t>)?</a:t>
            </a:r>
          </a:p>
          <a:p>
            <a:pPr>
              <a:buFont typeface="Wingdings" pitchFamily="2" charset="2"/>
              <a:buNone/>
            </a:pPr>
            <a:endParaRPr lang="en-US" smtClean="0"/>
          </a:p>
          <a:p>
            <a:pPr>
              <a:buFont typeface="Wingdings" pitchFamily="2" charset="2"/>
              <a:buNone/>
            </a:pPr>
            <a:endParaRPr lang="en-US" smtClean="0"/>
          </a:p>
          <a:p>
            <a:pPr>
              <a:buFont typeface="Wingdings" pitchFamily="2" charset="2"/>
              <a:buNone/>
            </a:pPr>
            <a:endParaRPr lang="en-US" smtClean="0"/>
          </a:p>
          <a:p>
            <a:pPr>
              <a:buFont typeface="Wingdings" pitchFamily="2" charset="2"/>
              <a:buNone/>
            </a:pPr>
            <a:endParaRPr lang="en-US" smtClean="0"/>
          </a:p>
          <a:p>
            <a:pPr>
              <a:buFont typeface="Wingdings" pitchFamily="2" charset="2"/>
              <a:buNone/>
            </a:pPr>
            <a:endParaRPr lang="en-US" smtClean="0"/>
          </a:p>
          <a:p>
            <a:pPr>
              <a:buFont typeface="Wingdings" pitchFamily="2" charset="2"/>
              <a:buNone/>
            </a:pPr>
            <a:endParaRPr lang="en-US" smtClean="0"/>
          </a:p>
          <a:p>
            <a:pPr>
              <a:buFont typeface="Wingdings" pitchFamily="2" charset="2"/>
              <a:buNone/>
            </a:pPr>
            <a:endParaRPr lang="en-US" sz="1000" smtClean="0"/>
          </a:p>
          <a:p>
            <a:pPr>
              <a:buFont typeface="Wingdings" pitchFamily="2" charset="2"/>
              <a:buNone/>
            </a:pPr>
            <a:r>
              <a:rPr lang="en-US" smtClean="0"/>
              <a:t>	</a:t>
            </a:r>
            <a:r>
              <a:rPr lang="en-US" b="1" smtClean="0"/>
              <a:t>ZT of expanded signal </a:t>
            </a:r>
            <a:r>
              <a:rPr lang="en-US" smtClean="0"/>
              <a:t>is:</a:t>
            </a:r>
          </a:p>
          <a:p>
            <a:pPr>
              <a:buFont typeface="Wingdings" pitchFamily="2" charset="2"/>
              <a:buNone/>
            </a:pPr>
            <a:r>
              <a:rPr lang="en-US" smtClean="0"/>
              <a:t>	DTFT is the ZT evaluated on the unit circle:</a:t>
            </a:r>
          </a:p>
          <a:p>
            <a:pPr>
              <a:buFont typeface="Wingdings" pitchFamily="2" charset="2"/>
              <a:buNone/>
            </a:pPr>
            <a:endParaRPr lang="en-US" smtClean="0"/>
          </a:p>
          <a:p>
            <a:pPr>
              <a:buFont typeface="Wingdings" pitchFamily="2" charset="2"/>
              <a:buNone/>
            </a:pPr>
            <a:r>
              <a:rPr lang="en-US" smtClean="0"/>
              <a:t>	</a:t>
            </a:r>
            <a:r>
              <a:rPr lang="en-US" b="1" smtClean="0"/>
              <a:t>DTFT of expanded signal </a:t>
            </a:r>
            <a:r>
              <a:rPr lang="en-US" smtClean="0"/>
              <a:t>is:</a:t>
            </a:r>
          </a:p>
          <a:p>
            <a:pPr>
              <a:buFont typeface="Wingdings" pitchFamily="2" charset="2"/>
              <a:buNone/>
            </a:pPr>
            <a:endParaRPr lang="en-US" smtClean="0"/>
          </a:p>
          <a:p>
            <a:pPr>
              <a:buFont typeface="Wingdings" pitchFamily="2" charset="2"/>
              <a:buNone/>
            </a:pPr>
            <a:endParaRPr lang="en-US" smtClean="0"/>
          </a:p>
          <a:p>
            <a:endParaRPr lang="en-US" b="1" u="sng" smtClean="0"/>
          </a:p>
          <a:p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		 </a:t>
            </a:r>
            <a:r>
              <a:rPr lang="en-US" sz="1200" smtClean="0"/>
              <a:t> </a:t>
            </a:r>
            <a:fld id="{9C8B5F38-D806-479F-88F0-880F0B635A0A}" type="slidenum">
              <a:rPr lang="en-US" sz="1200" smtClean="0">
                <a:solidFill>
                  <a:srgbClr val="003399"/>
                </a:solidFill>
              </a:rPr>
              <a:pPr>
                <a:defRPr/>
              </a:pPr>
              <a:t>19</a:t>
            </a:fld>
            <a:endParaRPr lang="en-US" sz="1200">
              <a:solidFill>
                <a:srgbClr val="003399"/>
              </a:solidFill>
            </a:endParaRPr>
          </a:p>
        </p:txBody>
      </p:sp>
      <p:pic>
        <p:nvPicPr>
          <p:cNvPr id="31749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66800" y="1600200"/>
            <a:ext cx="7086600" cy="2297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750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62400" y="3962400"/>
            <a:ext cx="1981200" cy="436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751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276600" y="4694238"/>
            <a:ext cx="2438400" cy="334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752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590800" y="5418138"/>
            <a:ext cx="4191000" cy="717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		 </a:t>
            </a:r>
            <a:r>
              <a:rPr lang="en-US" sz="1200"/>
              <a:t> </a:t>
            </a:r>
            <a:fld id="{33F3696B-7C51-4E09-B967-A0421D1275A6}" type="slidenum">
              <a:rPr lang="en-US" sz="1200">
                <a:solidFill>
                  <a:srgbClr val="003399"/>
                </a:solidFill>
              </a:rPr>
              <a:pPr>
                <a:defRPr/>
              </a:pPr>
              <a:t>2</a:t>
            </a:fld>
            <a:endParaRPr lang="en-US" sz="1200">
              <a:solidFill>
                <a:srgbClr val="003399"/>
              </a:solidFill>
            </a:endParaRPr>
          </a:p>
        </p:txBody>
      </p:sp>
      <p:sp>
        <p:nvSpPr>
          <p:cNvPr id="1433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References</a:t>
            </a:r>
          </a:p>
        </p:txBody>
      </p:sp>
      <p:sp>
        <p:nvSpPr>
          <p:cNvPr id="14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685800"/>
            <a:ext cx="7620000" cy="5257800"/>
          </a:xfrm>
        </p:spPr>
        <p:txBody>
          <a:bodyPr/>
          <a:lstStyle/>
          <a:p>
            <a:pPr>
              <a:buFont typeface="Wingdings" pitchFamily="2" charset="2"/>
              <a:buNone/>
            </a:pPr>
            <a:endParaRPr lang="en-US" sz="5400" smtClean="0"/>
          </a:p>
          <a:p>
            <a:pPr>
              <a:buFont typeface="Wingdings" pitchFamily="2" charset="2"/>
              <a:buNone/>
            </a:pPr>
            <a:r>
              <a:rPr lang="en-US" b="1" smtClean="0">
                <a:cs typeface="Times New Roman" pitchFamily="18" charset="0"/>
              </a:rPr>
              <a:t>[1] </a:t>
            </a:r>
            <a:r>
              <a:rPr lang="en-US" b="1" smtClean="0"/>
              <a:t>Proakis and Manolakis, </a:t>
            </a:r>
            <a:r>
              <a:rPr lang="en-US" b="1" i="1" smtClean="0"/>
              <a:t>Digital Signal Processing</a:t>
            </a:r>
            <a:r>
              <a:rPr lang="en-US" b="1" smtClean="0"/>
              <a:t>, 3</a:t>
            </a:r>
            <a:r>
              <a:rPr lang="en-US" b="1" baseline="30000" smtClean="0"/>
              <a:t>rd</a:t>
            </a:r>
            <a:r>
              <a:rPr lang="en-US" b="1" smtClean="0"/>
              <a:t> Ed. (1996), 4</a:t>
            </a:r>
            <a:r>
              <a:rPr lang="en-US" b="1" baseline="30000" smtClean="0"/>
              <a:t>th</a:t>
            </a:r>
            <a:r>
              <a:rPr lang="en-US" b="1" smtClean="0"/>
              <a:t> Ed. (2006), Prentice-Hall.</a:t>
            </a:r>
          </a:p>
          <a:p>
            <a:pPr>
              <a:buFont typeface="Wingdings" pitchFamily="2" charset="2"/>
              <a:buNone/>
            </a:pPr>
            <a:endParaRPr lang="en-US" b="1" smtClean="0">
              <a:cs typeface="Times New Roman" pitchFamily="18" charset="0"/>
            </a:endParaRPr>
          </a:p>
          <a:p>
            <a:pPr>
              <a:buFont typeface="Wingdings" pitchFamily="2" charset="2"/>
              <a:buNone/>
            </a:pPr>
            <a:r>
              <a:rPr lang="en-US" smtClean="0">
                <a:cs typeface="Times New Roman" pitchFamily="18" charset="0"/>
              </a:rPr>
              <a:t>[2] Steven M. Kay, </a:t>
            </a:r>
            <a:r>
              <a:rPr lang="en-US" i="1" smtClean="0">
                <a:cs typeface="Times New Roman" pitchFamily="18" charset="0"/>
              </a:rPr>
              <a:t>Fundamentals of Statistical Signal Processing: Estimation Theory</a:t>
            </a:r>
            <a:r>
              <a:rPr lang="en-US" smtClean="0">
                <a:cs typeface="Times New Roman" pitchFamily="18" charset="0"/>
              </a:rPr>
              <a:t>, Prentice Hall, 1993.</a:t>
            </a:r>
          </a:p>
          <a:p>
            <a:endParaRPr lang="en-US" b="1" smtClean="0">
              <a:cs typeface="Times New Roman" pitchFamily="18" charset="0"/>
            </a:endParaRPr>
          </a:p>
          <a:p>
            <a:pPr>
              <a:buFont typeface="Wingdings" pitchFamily="2" charset="2"/>
              <a:buNone/>
            </a:pPr>
            <a:r>
              <a:rPr lang="en-US" smtClean="0">
                <a:cs typeface="Times New Roman" pitchFamily="18" charset="0"/>
              </a:rPr>
              <a:t>[3] Dimitris G. Manolakis, Vinay K. Ingle, Stephen M. Kogon, </a:t>
            </a:r>
            <a:r>
              <a:rPr lang="en-US" i="1" smtClean="0">
                <a:cs typeface="Times New Roman" pitchFamily="18" charset="0"/>
              </a:rPr>
              <a:t>Statistical and Adaptive Signal Processing</a:t>
            </a:r>
            <a:r>
              <a:rPr lang="en-US" smtClean="0">
                <a:cs typeface="Times New Roman" pitchFamily="18" charset="0"/>
              </a:rPr>
              <a:t>, Artech House, 2005.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Decimation and Expansion (14)</a:t>
            </a:r>
          </a:p>
        </p:txBody>
      </p:sp>
      <p:sp>
        <p:nvSpPr>
          <p:cNvPr id="3277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None/>
            </a:pPr>
            <a:r>
              <a:rPr lang="en-US" smtClean="0"/>
              <a:t>	</a:t>
            </a:r>
            <a:r>
              <a:rPr lang="en-US" u="sng" smtClean="0"/>
              <a:t>Example</a:t>
            </a:r>
            <a:r>
              <a:rPr lang="en-US" smtClean="0"/>
              <a:t>: DTFT for </a:t>
            </a:r>
            <a:r>
              <a:rPr lang="en-US" i="1" smtClean="0"/>
              <a:t>L</a:t>
            </a:r>
            <a:r>
              <a:rPr lang="en-US" smtClean="0"/>
              <a:t>-fold expansion, </a:t>
            </a:r>
            <a:r>
              <a:rPr lang="en-US" i="1" smtClean="0"/>
              <a:t>L</a:t>
            </a:r>
            <a:r>
              <a:rPr lang="en-US" smtClean="0"/>
              <a:t> = 3</a:t>
            </a:r>
          </a:p>
          <a:p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		 </a:t>
            </a:r>
            <a:r>
              <a:rPr lang="en-US" sz="1200" smtClean="0"/>
              <a:t> </a:t>
            </a:r>
            <a:fld id="{46F5B2A6-5370-4FE0-9452-19937DFC3532}" type="slidenum">
              <a:rPr lang="en-US" sz="1200" smtClean="0">
                <a:solidFill>
                  <a:srgbClr val="003399"/>
                </a:solidFill>
              </a:rPr>
              <a:pPr>
                <a:defRPr/>
              </a:pPr>
              <a:t>20</a:t>
            </a:fld>
            <a:endParaRPr lang="en-US" sz="1200">
              <a:solidFill>
                <a:srgbClr val="003399"/>
              </a:solidFill>
            </a:endParaRPr>
          </a:p>
        </p:txBody>
      </p:sp>
      <p:pic>
        <p:nvPicPr>
          <p:cNvPr id="32773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36600" y="1219200"/>
            <a:ext cx="77978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Linear Filtering for Decimation and Expansion (1)</a:t>
            </a:r>
          </a:p>
        </p:txBody>
      </p:sp>
      <p:sp>
        <p:nvSpPr>
          <p:cNvPr id="3379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u="sng" smtClean="0"/>
              <a:t>Need for filtering –decimation</a:t>
            </a:r>
          </a:p>
          <a:p>
            <a:pPr>
              <a:buFont typeface="Wingdings" pitchFamily="2" charset="2"/>
              <a:buNone/>
            </a:pPr>
            <a:r>
              <a:rPr lang="en-US" smtClean="0"/>
              <a:t>	</a:t>
            </a:r>
            <a:r>
              <a:rPr lang="en-US" u="sng" smtClean="0"/>
              <a:t>Recall</a:t>
            </a:r>
            <a:r>
              <a:rPr lang="en-US" smtClean="0"/>
              <a:t>: </a:t>
            </a:r>
            <a:r>
              <a:rPr lang="en-US" i="1" smtClean="0"/>
              <a:t>M</a:t>
            </a:r>
            <a:r>
              <a:rPr lang="en-US" smtClean="0"/>
              <a:t>-Fold Decimation has no aliasing if original signal is an “</a:t>
            </a:r>
            <a:r>
              <a:rPr lang="en-US" i="1" smtClean="0"/>
              <a:t>M</a:t>
            </a:r>
            <a:r>
              <a:rPr lang="en-US" baseline="30000" smtClean="0"/>
              <a:t>th</a:t>
            </a:r>
            <a:r>
              <a:rPr lang="en-US" smtClean="0"/>
              <a:t> band signal”</a:t>
            </a:r>
          </a:p>
          <a:p>
            <a:pPr>
              <a:buFont typeface="Wingdings" pitchFamily="2" charset="2"/>
              <a:buNone/>
            </a:pPr>
            <a:r>
              <a:rPr lang="en-US" smtClean="0"/>
              <a:t>	 </a:t>
            </a:r>
            <a:r>
              <a:rPr lang="en-US" smtClean="0">
                <a:sym typeface="Symbol" pitchFamily="18" charset="2"/>
              </a:rPr>
              <a:t> </a:t>
            </a:r>
            <a:r>
              <a:rPr lang="en-US" smtClean="0"/>
              <a:t>Usually need to ensure this before decimating</a:t>
            </a:r>
          </a:p>
          <a:p>
            <a:pPr>
              <a:buFont typeface="Wingdings" pitchFamily="2" charset="2"/>
              <a:buNone/>
            </a:pPr>
            <a:r>
              <a:rPr lang="en-US" smtClean="0"/>
              <a:t>	</a:t>
            </a:r>
            <a:r>
              <a:rPr lang="en-US" smtClean="0">
                <a:sym typeface="Symbol" pitchFamily="18" charset="2"/>
              </a:rPr>
              <a:t>  </a:t>
            </a:r>
            <a:r>
              <a:rPr lang="en-US" smtClean="0"/>
              <a:t>Pre-filter with </a:t>
            </a:r>
            <a:r>
              <a:rPr lang="en-US" i="1" smtClean="0"/>
              <a:t>M</a:t>
            </a:r>
            <a:r>
              <a:rPr lang="en-US" smtClean="0"/>
              <a:t>-Band D-T LPF (i.e. a D-T anti-alias filter)</a:t>
            </a:r>
          </a:p>
          <a:p>
            <a:pPr>
              <a:buFont typeface="Wingdings" pitchFamily="2" charset="2"/>
              <a:buNone/>
            </a:pP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		 </a:t>
            </a:r>
            <a:r>
              <a:rPr lang="en-US" sz="1200" smtClean="0"/>
              <a:t> </a:t>
            </a:r>
            <a:fld id="{86A62C01-F815-44B2-A99D-9D50A7E6E303}" type="slidenum">
              <a:rPr lang="en-US" sz="1200" smtClean="0">
                <a:solidFill>
                  <a:srgbClr val="003399"/>
                </a:solidFill>
              </a:rPr>
              <a:pPr>
                <a:defRPr/>
              </a:pPr>
              <a:t>21</a:t>
            </a:fld>
            <a:endParaRPr lang="en-US" sz="1200">
              <a:solidFill>
                <a:srgbClr val="003399"/>
              </a:solidFill>
            </a:endParaRPr>
          </a:p>
        </p:txBody>
      </p:sp>
      <p:pic>
        <p:nvPicPr>
          <p:cNvPr id="3379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98625" y="2759075"/>
            <a:ext cx="5540375" cy="2422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Linear Filtering for Decimation and Expansion (2)</a:t>
            </a:r>
          </a:p>
        </p:txBody>
      </p:sp>
      <p:sp>
        <p:nvSpPr>
          <p:cNvPr id="3481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u="sng" smtClean="0"/>
              <a:t>Need for filtering –expansion</a:t>
            </a:r>
          </a:p>
          <a:p>
            <a:pPr>
              <a:buFont typeface="Wingdings" pitchFamily="2" charset="2"/>
              <a:buNone/>
            </a:pPr>
            <a:r>
              <a:rPr lang="en-US" smtClean="0"/>
              <a:t>	</a:t>
            </a:r>
            <a:r>
              <a:rPr lang="en-US" u="sng" smtClean="0"/>
              <a:t>Recall</a:t>
            </a:r>
            <a:r>
              <a:rPr lang="en-US" smtClean="0"/>
              <a:t>: Expansion leaves high frequency images that shouldn’t be there.</a:t>
            </a:r>
          </a:p>
          <a:p>
            <a:pPr>
              <a:buFont typeface="Wingdings" pitchFamily="2" charset="2"/>
              <a:buNone/>
            </a:pPr>
            <a:r>
              <a:rPr lang="en-US" smtClean="0"/>
              <a:t>	</a:t>
            </a:r>
            <a:r>
              <a:rPr lang="en-US" smtClean="0">
                <a:sym typeface="Symbol" pitchFamily="18" charset="2"/>
              </a:rPr>
              <a:t>  </a:t>
            </a:r>
            <a:r>
              <a:rPr lang="en-US" smtClean="0"/>
              <a:t>Need to remove these after expanding</a:t>
            </a:r>
          </a:p>
          <a:p>
            <a:pPr>
              <a:buFont typeface="Wingdings" pitchFamily="2" charset="2"/>
              <a:buNone/>
            </a:pPr>
            <a:r>
              <a:rPr lang="en-US" smtClean="0"/>
              <a:t>	</a:t>
            </a:r>
            <a:r>
              <a:rPr lang="en-US" smtClean="0">
                <a:sym typeface="Symbol" pitchFamily="18" charset="2"/>
              </a:rPr>
              <a:t>  </a:t>
            </a:r>
            <a:r>
              <a:rPr lang="en-US" smtClean="0"/>
              <a:t>Post-filter with </a:t>
            </a:r>
            <a:r>
              <a:rPr lang="en-US" i="1" smtClean="0"/>
              <a:t>L</a:t>
            </a:r>
            <a:r>
              <a:rPr lang="en-US" smtClean="0"/>
              <a:t>-Band D-T LPF (an “anti-image”filter)</a:t>
            </a:r>
          </a:p>
          <a:p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		 </a:t>
            </a:r>
            <a:r>
              <a:rPr lang="en-US" sz="1200" smtClean="0"/>
              <a:t> </a:t>
            </a:r>
            <a:fld id="{B8D96787-003E-4DE9-90B9-DDA9602A7280}" type="slidenum">
              <a:rPr lang="en-US" sz="1200" smtClean="0">
                <a:solidFill>
                  <a:srgbClr val="003399"/>
                </a:solidFill>
              </a:rPr>
              <a:pPr>
                <a:defRPr/>
              </a:pPr>
              <a:t>22</a:t>
            </a:fld>
            <a:endParaRPr lang="en-US" sz="1200">
              <a:solidFill>
                <a:srgbClr val="003399"/>
              </a:solidFill>
            </a:endParaRPr>
          </a:p>
        </p:txBody>
      </p:sp>
      <p:pic>
        <p:nvPicPr>
          <p:cNvPr id="34821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14400" y="2667000"/>
            <a:ext cx="7543800" cy="3227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Linear Filtering for Decimation and Expansion (3)</a:t>
            </a:r>
          </a:p>
        </p:txBody>
      </p:sp>
      <p:sp>
        <p:nvSpPr>
          <p:cNvPr id="3584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None/>
            </a:pPr>
            <a:r>
              <a:rPr lang="en-US" smtClean="0"/>
              <a:t>	So, the ideal post-filter converts the inserted zeros into interpolated samples:</a:t>
            </a:r>
          </a:p>
          <a:p>
            <a:pPr>
              <a:buFont typeface="Wingdings" pitchFamily="2" charset="2"/>
              <a:buNone/>
            </a:pPr>
            <a:endParaRPr lang="en-US" smtClean="0"/>
          </a:p>
          <a:p>
            <a:pPr>
              <a:buFont typeface="Wingdings" pitchFamily="2" charset="2"/>
              <a:buNone/>
            </a:pPr>
            <a:endParaRPr lang="en-US" smtClean="0"/>
          </a:p>
          <a:p>
            <a:pPr>
              <a:buFont typeface="Wingdings" pitchFamily="2" charset="2"/>
              <a:buNone/>
            </a:pPr>
            <a:endParaRPr lang="en-US" smtClean="0"/>
          </a:p>
          <a:p>
            <a:pPr>
              <a:buFont typeface="Wingdings" pitchFamily="2" charset="2"/>
              <a:buNone/>
            </a:pPr>
            <a:endParaRPr lang="en-US" smtClean="0"/>
          </a:p>
          <a:p>
            <a:pPr>
              <a:buFont typeface="Wingdings" pitchFamily="2" charset="2"/>
              <a:buNone/>
            </a:pPr>
            <a:r>
              <a:rPr lang="en-US" smtClean="0"/>
              <a:t>	</a:t>
            </a:r>
            <a:r>
              <a:rPr lang="en-US" smtClean="0">
                <a:sym typeface="Symbol" pitchFamily="18" charset="2"/>
              </a:rPr>
              <a:t>  </a:t>
            </a:r>
            <a:r>
              <a:rPr lang="en-US" smtClean="0"/>
              <a:t>Expansion-filtering is called “Interpolation”</a:t>
            </a:r>
          </a:p>
          <a:p>
            <a:pPr>
              <a:buFont typeface="Wingdings" pitchFamily="2" charset="2"/>
              <a:buNone/>
            </a:pP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		 </a:t>
            </a:r>
            <a:r>
              <a:rPr lang="en-US" sz="1200" smtClean="0"/>
              <a:t> </a:t>
            </a:r>
            <a:fld id="{91EA2262-5FA8-435F-A37A-4EADB18C4382}" type="slidenum">
              <a:rPr lang="en-US" sz="1200" smtClean="0">
                <a:solidFill>
                  <a:srgbClr val="003399"/>
                </a:solidFill>
              </a:rPr>
              <a:pPr>
                <a:defRPr/>
              </a:pPr>
              <a:t>23</a:t>
            </a:fld>
            <a:endParaRPr lang="en-US" sz="1200">
              <a:solidFill>
                <a:srgbClr val="003399"/>
              </a:solidFill>
            </a:endParaRPr>
          </a:p>
        </p:txBody>
      </p:sp>
      <p:pic>
        <p:nvPicPr>
          <p:cNvPr id="3584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67000" y="1697038"/>
            <a:ext cx="3681413" cy="1427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Linear Filtering for Decimation and Expansion (4)</a:t>
            </a:r>
          </a:p>
        </p:txBody>
      </p:sp>
      <p:sp>
        <p:nvSpPr>
          <p:cNvPr id="3686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u="sng" smtClean="0"/>
              <a:t>Time-domain description –Filter/Decimate</a:t>
            </a:r>
          </a:p>
          <a:p>
            <a:pPr>
              <a:buFont typeface="Wingdings" pitchFamily="2" charset="2"/>
              <a:buNone/>
            </a:pPr>
            <a:r>
              <a:rPr lang="en-US" smtClean="0"/>
              <a:t>	To get a time-domain description of filter/decimate: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		 </a:t>
            </a:r>
            <a:r>
              <a:rPr lang="en-US" sz="1200" smtClean="0"/>
              <a:t> </a:t>
            </a:r>
            <a:fld id="{36A7321A-C665-4444-B04E-B0B903128FAC}" type="slidenum">
              <a:rPr lang="en-US" sz="1200" smtClean="0">
                <a:solidFill>
                  <a:srgbClr val="003399"/>
                </a:solidFill>
              </a:rPr>
              <a:pPr>
                <a:defRPr/>
              </a:pPr>
              <a:t>24</a:t>
            </a:fld>
            <a:endParaRPr lang="en-US" sz="1200">
              <a:solidFill>
                <a:srgbClr val="003399"/>
              </a:solidFill>
            </a:endParaRPr>
          </a:p>
        </p:txBody>
      </p:sp>
      <p:pic>
        <p:nvPicPr>
          <p:cNvPr id="36869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57400" y="1600200"/>
            <a:ext cx="5029200" cy="3330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Linear Filtering for Decimation and Expansion (5)</a:t>
            </a:r>
          </a:p>
        </p:txBody>
      </p:sp>
      <p:sp>
        <p:nvSpPr>
          <p:cNvPr id="3789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u="sng" smtClean="0"/>
              <a:t>Time-domain description –Expand/Filter</a:t>
            </a:r>
          </a:p>
          <a:p>
            <a:pPr>
              <a:buFont typeface="Wingdings" pitchFamily="2" charset="2"/>
              <a:buNone/>
            </a:pPr>
            <a:r>
              <a:rPr lang="en-US" smtClean="0"/>
              <a:t>	To get a time-domain description of expand/filter: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		 </a:t>
            </a:r>
            <a:r>
              <a:rPr lang="en-US" sz="1200" smtClean="0"/>
              <a:t> </a:t>
            </a:r>
            <a:fld id="{E3BC5E6D-1195-4B21-B13E-C0F3DF6A43F7}" type="slidenum">
              <a:rPr lang="en-US" sz="1200" smtClean="0">
                <a:solidFill>
                  <a:srgbClr val="003399"/>
                </a:solidFill>
              </a:rPr>
              <a:pPr>
                <a:defRPr/>
              </a:pPr>
              <a:t>25</a:t>
            </a:fld>
            <a:endParaRPr lang="en-US" sz="1200">
              <a:solidFill>
                <a:srgbClr val="003399"/>
              </a:solidFill>
            </a:endParaRPr>
          </a:p>
        </p:txBody>
      </p:sp>
      <p:pic>
        <p:nvPicPr>
          <p:cNvPr id="37893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95400" y="1631950"/>
            <a:ext cx="6629400" cy="3625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Polyphase Filters (1)</a:t>
            </a:r>
          </a:p>
        </p:txBody>
      </p:sp>
      <p:sp>
        <p:nvSpPr>
          <p:cNvPr id="3891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u="sng" smtClean="0"/>
              <a:t>Polyphase</a:t>
            </a:r>
            <a:r>
              <a:rPr lang="en-US" smtClean="0"/>
              <a:t>  is a way of doing </a:t>
            </a:r>
            <a:r>
              <a:rPr lang="en-US" b="1" smtClean="0"/>
              <a:t>sampling-rate conversion </a:t>
            </a:r>
            <a:r>
              <a:rPr lang="en-US" smtClean="0"/>
              <a:t>that leads to </a:t>
            </a:r>
            <a:r>
              <a:rPr lang="en-US" b="1" smtClean="0"/>
              <a:t>very efficient implementations</a:t>
            </a:r>
            <a:r>
              <a:rPr lang="en-US" smtClean="0"/>
              <a:t>. Moreover, it leads to very general viewpoints that are useful in </a:t>
            </a:r>
            <a:r>
              <a:rPr lang="en-US" b="1" smtClean="0"/>
              <a:t>building filter banks</a:t>
            </a:r>
            <a:r>
              <a:rPr lang="en-US" smtClean="0"/>
              <a:t>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		 </a:t>
            </a:r>
            <a:r>
              <a:rPr lang="en-US" sz="1200" smtClean="0"/>
              <a:t> </a:t>
            </a:r>
            <a:fld id="{1CD58FBD-45C8-44EB-8F29-A4712222937E}" type="slidenum">
              <a:rPr lang="en-US" sz="1200" smtClean="0">
                <a:solidFill>
                  <a:srgbClr val="003399"/>
                </a:solidFill>
              </a:rPr>
              <a:pPr>
                <a:defRPr/>
              </a:pPr>
              <a:t>26</a:t>
            </a:fld>
            <a:endParaRPr lang="en-US" sz="1200">
              <a:solidFill>
                <a:srgbClr val="003399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Polyphase Filters (2)</a:t>
            </a:r>
          </a:p>
        </p:txBody>
      </p:sp>
      <p:sp>
        <p:nvSpPr>
          <p:cNvPr id="3993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u="sng" smtClean="0"/>
              <a:t>Efficient FIR filtering for decimation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		 </a:t>
            </a:r>
            <a:r>
              <a:rPr lang="en-US" sz="1200" smtClean="0"/>
              <a:t> </a:t>
            </a:r>
            <a:fld id="{7313CE82-A93C-4E10-8E77-A7E7FF5BF8BF}" type="slidenum">
              <a:rPr lang="en-US" sz="1200" smtClean="0">
                <a:solidFill>
                  <a:srgbClr val="003399"/>
                </a:solidFill>
              </a:rPr>
              <a:pPr>
                <a:defRPr/>
              </a:pPr>
              <a:t>27</a:t>
            </a:fld>
            <a:endParaRPr lang="en-US" sz="1200">
              <a:solidFill>
                <a:srgbClr val="003399"/>
              </a:solidFill>
            </a:endParaRPr>
          </a:p>
        </p:txBody>
      </p:sp>
      <p:pic>
        <p:nvPicPr>
          <p:cNvPr id="39941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76363" y="2949575"/>
            <a:ext cx="6624637" cy="3146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9942" name="TextBox 9"/>
          <p:cNvSpPr txBox="1">
            <a:spLocks noChangeArrowheads="1"/>
          </p:cNvSpPr>
          <p:nvPr/>
        </p:nvSpPr>
        <p:spPr bwMode="auto">
          <a:xfrm>
            <a:off x="7239000" y="2895600"/>
            <a:ext cx="798513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i="1">
                <a:latin typeface="Times New Roman" pitchFamily="18" charset="0"/>
                <a:cs typeface="Times New Roman" pitchFamily="18" charset="0"/>
              </a:rPr>
              <a:t>M </a:t>
            </a:r>
            <a:r>
              <a:rPr lang="en-US">
                <a:latin typeface="Times New Roman" pitchFamily="18" charset="0"/>
                <a:cs typeface="Times New Roman" pitchFamily="18" charset="0"/>
              </a:rPr>
              <a:t>= 3</a:t>
            </a:r>
          </a:p>
        </p:txBody>
      </p:sp>
      <p:pic>
        <p:nvPicPr>
          <p:cNvPr id="39943" name="Picture 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4600" y="1257300"/>
            <a:ext cx="4038600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944" name="Picture 8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14600" y="1822450"/>
            <a:ext cx="4343400" cy="1109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Polyphase Filters (3)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		 </a:t>
            </a:r>
            <a:r>
              <a:rPr lang="en-US" sz="1200" smtClean="0"/>
              <a:t> </a:t>
            </a:r>
            <a:fld id="{0D65E3A1-B383-461C-9FF8-0C484C6C02AD}" type="slidenum">
              <a:rPr lang="en-US" sz="1200" smtClean="0">
                <a:solidFill>
                  <a:srgbClr val="003399"/>
                </a:solidFill>
              </a:rPr>
              <a:pPr>
                <a:defRPr/>
              </a:pPr>
              <a:t>28</a:t>
            </a:fld>
            <a:endParaRPr lang="en-US" sz="1200">
              <a:solidFill>
                <a:srgbClr val="003399"/>
              </a:solidFill>
            </a:endParaRPr>
          </a:p>
        </p:txBody>
      </p:sp>
      <p:pic>
        <p:nvPicPr>
          <p:cNvPr id="4096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0" y="838200"/>
            <a:ext cx="7620000" cy="2405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0965" name="TextBox 5"/>
          <p:cNvSpPr txBox="1">
            <a:spLocks noChangeArrowheads="1"/>
          </p:cNvSpPr>
          <p:nvPr/>
        </p:nvSpPr>
        <p:spPr bwMode="auto">
          <a:xfrm>
            <a:off x="1878013" y="3257550"/>
            <a:ext cx="5437187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 u="sng"/>
              <a:t>Polyphase form of FIR decimation advantage</a:t>
            </a:r>
            <a:r>
              <a:rPr lang="en-US" b="1"/>
              <a:t>: </a:t>
            </a:r>
          </a:p>
        </p:txBody>
      </p:sp>
      <p:pic>
        <p:nvPicPr>
          <p:cNvPr id="40966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5800" y="3622675"/>
            <a:ext cx="7848600" cy="2473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Polyphase Filters (4)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		 </a:t>
            </a:r>
            <a:r>
              <a:rPr lang="en-US" sz="1200" smtClean="0"/>
              <a:t> </a:t>
            </a:r>
            <a:fld id="{21EC6A08-F548-446F-933F-BAF8C4A6E7F1}" type="slidenum">
              <a:rPr lang="en-US" sz="1200" smtClean="0">
                <a:solidFill>
                  <a:srgbClr val="003399"/>
                </a:solidFill>
              </a:rPr>
              <a:pPr>
                <a:defRPr/>
              </a:pPr>
              <a:t>29</a:t>
            </a:fld>
            <a:endParaRPr lang="en-US" sz="1200">
              <a:solidFill>
                <a:srgbClr val="003399"/>
              </a:solidFill>
            </a:endParaRPr>
          </a:p>
        </p:txBody>
      </p:sp>
      <p:pic>
        <p:nvPicPr>
          <p:cNvPr id="4198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749300" y="838200"/>
            <a:ext cx="7645400" cy="5181600"/>
          </a:xfr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Introduction (1)</a:t>
            </a:r>
          </a:p>
        </p:txBody>
      </p:sp>
      <p:sp>
        <p:nvSpPr>
          <p:cNvPr id="1536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u="sng" smtClean="0"/>
              <a:t>Multirate DSP</a:t>
            </a:r>
          </a:p>
          <a:p>
            <a:pPr>
              <a:buFont typeface="Wingdings" pitchFamily="2" charset="2"/>
              <a:buNone/>
            </a:pPr>
            <a:r>
              <a:rPr lang="en-US" smtClean="0"/>
              <a:t>	</a:t>
            </a:r>
            <a:r>
              <a:rPr lang="en-US" u="sng" smtClean="0"/>
              <a:t>Main question</a:t>
            </a:r>
            <a:r>
              <a:rPr lang="en-US" smtClean="0"/>
              <a:t>: How to change the sampling rate of a discrete-time signal without reconstructing and then re-sampling.</a:t>
            </a:r>
          </a:p>
          <a:p>
            <a:pPr>
              <a:buFont typeface="Wingdings" pitchFamily="2" charset="2"/>
              <a:buNone/>
            </a:pPr>
            <a:endParaRPr lang="en-US" sz="2400" smtClean="0"/>
          </a:p>
          <a:p>
            <a:pPr>
              <a:buFont typeface="Wingdings" pitchFamily="2" charset="2"/>
              <a:buNone/>
            </a:pPr>
            <a:r>
              <a:rPr lang="en-US" smtClean="0"/>
              <a:t>	</a:t>
            </a:r>
            <a:r>
              <a:rPr lang="en-US" u="sng" smtClean="0"/>
              <a:t>Motivation:</a:t>
            </a:r>
          </a:p>
          <a:p>
            <a:pPr>
              <a:buFont typeface="Wingdings" pitchFamily="2" charset="2"/>
              <a:buNone/>
            </a:pPr>
            <a:r>
              <a:rPr lang="en-US" smtClean="0"/>
              <a:t>	1. Interconnect subsystems having different </a:t>
            </a:r>
            <a:r>
              <a:rPr lang="en-US" i="1" smtClean="0"/>
              <a:t>F</a:t>
            </a:r>
            <a:r>
              <a:rPr lang="en-US" i="1" baseline="-25000" smtClean="0"/>
              <a:t>s </a:t>
            </a:r>
          </a:p>
          <a:p>
            <a:pPr>
              <a:buFont typeface="Wingdings" pitchFamily="2" charset="2"/>
              <a:buNone/>
            </a:pPr>
            <a:r>
              <a:rPr lang="en-US" smtClean="0"/>
              <a:t>	2. Improve certain DSP operations (e.g., very narrow filters)</a:t>
            </a:r>
          </a:p>
          <a:p>
            <a:pPr>
              <a:buFont typeface="Wingdings" pitchFamily="2" charset="2"/>
              <a:buNone/>
            </a:pPr>
            <a:r>
              <a:rPr lang="en-US" smtClean="0"/>
              <a:t>	3. Efficient implementation of certain DSP tasks (e.g. correlation)</a:t>
            </a:r>
          </a:p>
          <a:p>
            <a:pPr>
              <a:buFont typeface="Wingdings" pitchFamily="2" charset="2"/>
              <a:buNone/>
            </a:pPr>
            <a:endParaRPr lang="en-US" smtClean="0"/>
          </a:p>
          <a:p>
            <a:pPr>
              <a:buFont typeface="Wingdings" pitchFamily="2" charset="2"/>
              <a:buNone/>
            </a:pPr>
            <a:r>
              <a:rPr lang="en-US" b="1" smtClean="0"/>
              <a:t>	</a:t>
            </a:r>
            <a:r>
              <a:rPr lang="en-US" u="sng" smtClean="0"/>
              <a:t>Two basic operations</a:t>
            </a:r>
          </a:p>
          <a:p>
            <a:pPr>
              <a:buFont typeface="Wingdings" pitchFamily="2" charset="2"/>
              <a:buNone/>
            </a:pPr>
            <a:r>
              <a:rPr lang="en-US" smtClean="0"/>
              <a:t>	1. </a:t>
            </a:r>
            <a:r>
              <a:rPr lang="en-US" b="1" smtClean="0"/>
              <a:t>Decimation</a:t>
            </a:r>
            <a:r>
              <a:rPr lang="en-US" smtClean="0"/>
              <a:t> – Decrease </a:t>
            </a:r>
            <a:r>
              <a:rPr lang="en-US" i="1" smtClean="0"/>
              <a:t>F</a:t>
            </a:r>
            <a:r>
              <a:rPr lang="en-US" i="1" baseline="-25000" smtClean="0"/>
              <a:t>s</a:t>
            </a:r>
            <a:r>
              <a:rPr lang="en-US" i="1" smtClean="0"/>
              <a:t> </a:t>
            </a:r>
            <a:r>
              <a:rPr lang="en-US" smtClean="0"/>
              <a:t>by an integer factor: </a:t>
            </a:r>
            <a:r>
              <a:rPr lang="en-US" i="1" smtClean="0"/>
              <a:t>F</a:t>
            </a:r>
            <a:r>
              <a:rPr lang="en-US" i="1" baseline="-25000" smtClean="0"/>
              <a:t>snew</a:t>
            </a:r>
            <a:r>
              <a:rPr lang="en-US" i="1" smtClean="0"/>
              <a:t>=</a:t>
            </a:r>
            <a:r>
              <a:rPr lang="en-US" smtClean="0"/>
              <a:t> (</a:t>
            </a:r>
            <a:r>
              <a:rPr lang="en-US" i="1" smtClean="0"/>
              <a:t>F</a:t>
            </a:r>
            <a:r>
              <a:rPr lang="en-US" i="1" baseline="-25000" smtClean="0"/>
              <a:t>sold</a:t>
            </a:r>
            <a:r>
              <a:rPr lang="en-US" smtClean="0"/>
              <a:t>)/</a:t>
            </a:r>
            <a:r>
              <a:rPr lang="en-US" i="1" smtClean="0"/>
              <a:t>M</a:t>
            </a:r>
          </a:p>
          <a:p>
            <a:pPr>
              <a:buFont typeface="Wingdings" pitchFamily="2" charset="2"/>
              <a:buNone/>
            </a:pPr>
            <a:r>
              <a:rPr lang="en-US" smtClean="0"/>
              <a:t>	2. </a:t>
            </a:r>
            <a:r>
              <a:rPr lang="en-US" b="1" smtClean="0"/>
              <a:t>Expansion</a:t>
            </a:r>
            <a:r>
              <a:rPr lang="en-US" smtClean="0"/>
              <a:t> – Increase </a:t>
            </a:r>
            <a:r>
              <a:rPr lang="en-US" i="1" smtClean="0"/>
              <a:t>F</a:t>
            </a:r>
            <a:r>
              <a:rPr lang="en-US" i="1" baseline="-25000" smtClean="0"/>
              <a:t>s</a:t>
            </a:r>
            <a:r>
              <a:rPr lang="en-US" smtClean="0"/>
              <a:t> by an integer factor: </a:t>
            </a:r>
            <a:r>
              <a:rPr lang="en-US" i="1" smtClean="0"/>
              <a:t>F</a:t>
            </a:r>
            <a:r>
              <a:rPr lang="en-US" i="1" baseline="-25000" smtClean="0"/>
              <a:t>snew</a:t>
            </a:r>
            <a:r>
              <a:rPr lang="en-US" i="1" smtClean="0"/>
              <a:t>= </a:t>
            </a:r>
            <a:r>
              <a:rPr lang="en-US" smtClean="0"/>
              <a:t>(</a:t>
            </a:r>
            <a:r>
              <a:rPr lang="en-US" i="1" smtClean="0"/>
              <a:t>F</a:t>
            </a:r>
            <a:r>
              <a:rPr lang="en-US" i="1" baseline="-25000" smtClean="0"/>
              <a:t>sold</a:t>
            </a:r>
            <a:r>
              <a:rPr lang="en-US" smtClean="0"/>
              <a:t>)</a:t>
            </a:r>
            <a:r>
              <a:rPr lang="en-US" i="1" smtClean="0"/>
              <a:t>×L</a:t>
            </a:r>
          </a:p>
          <a:p>
            <a:pPr>
              <a:buFont typeface="Wingdings" pitchFamily="2" charset="2"/>
              <a:buNone/>
            </a:pPr>
            <a:r>
              <a:rPr lang="en-US" smtClean="0"/>
              <a:t>	Can combine to get a change by a </a:t>
            </a:r>
            <a:r>
              <a:rPr lang="en-US" b="1" smtClean="0"/>
              <a:t>rational factor: </a:t>
            </a:r>
          </a:p>
          <a:p>
            <a:pPr>
              <a:buFont typeface="Wingdings" pitchFamily="2" charset="2"/>
              <a:buNone/>
            </a:pPr>
            <a:r>
              <a:rPr lang="en-US" b="1" i="1" smtClean="0"/>
              <a:t>				</a:t>
            </a:r>
            <a:r>
              <a:rPr lang="en-US" i="1" smtClean="0"/>
              <a:t>F</a:t>
            </a:r>
            <a:r>
              <a:rPr lang="en-US" i="1" baseline="-25000" smtClean="0"/>
              <a:t>snew</a:t>
            </a:r>
            <a:r>
              <a:rPr lang="en-US" i="1" smtClean="0"/>
              <a:t>= </a:t>
            </a:r>
            <a:r>
              <a:rPr lang="en-US" smtClean="0"/>
              <a:t>(</a:t>
            </a:r>
            <a:r>
              <a:rPr lang="en-US" i="1" smtClean="0"/>
              <a:t>F</a:t>
            </a:r>
            <a:r>
              <a:rPr lang="en-US" i="1" baseline="-25000" smtClean="0"/>
              <a:t>sold</a:t>
            </a:r>
            <a:r>
              <a:rPr lang="en-US" smtClean="0"/>
              <a:t>)</a:t>
            </a:r>
            <a:r>
              <a:rPr lang="en-US" i="1" smtClean="0"/>
              <a:t>×L/M</a:t>
            </a:r>
            <a:endParaRPr lang="en-US" smtClean="0"/>
          </a:p>
          <a:p>
            <a:endParaRPr lang="en-US" smtClean="0"/>
          </a:p>
          <a:p>
            <a:pPr>
              <a:buFont typeface="Wingdings" pitchFamily="2" charset="2"/>
              <a:buNone/>
            </a:pPr>
            <a:endParaRPr lang="en-US" smtClean="0"/>
          </a:p>
          <a:p>
            <a:endParaRPr lang="en-US" b="1" smtClean="0"/>
          </a:p>
          <a:p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		 </a:t>
            </a:r>
            <a:r>
              <a:rPr lang="en-US" sz="1200" smtClean="0"/>
              <a:t> </a:t>
            </a:r>
            <a:fld id="{B6804076-13F2-4419-AEC2-0FABCE77C674}" type="slidenum">
              <a:rPr lang="en-US" sz="1200" smtClean="0">
                <a:solidFill>
                  <a:srgbClr val="003399"/>
                </a:solidFill>
              </a:rPr>
              <a:pPr>
                <a:defRPr/>
              </a:pPr>
              <a:t>3</a:t>
            </a:fld>
            <a:endParaRPr lang="en-US" sz="1200">
              <a:solidFill>
                <a:srgbClr val="003399"/>
              </a:solidFill>
            </a:endParaRPr>
          </a:p>
        </p:txBody>
      </p:sp>
      <p:pic>
        <p:nvPicPr>
          <p:cNvPr id="1536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248400" y="1905000"/>
            <a:ext cx="2347913" cy="852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Polyphase Filters (5)</a:t>
            </a:r>
          </a:p>
        </p:txBody>
      </p:sp>
      <p:sp>
        <p:nvSpPr>
          <p:cNvPr id="4301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None/>
            </a:pPr>
            <a:r>
              <a:rPr lang="en-US" u="sng" smtClean="0"/>
              <a:t>Example</a:t>
            </a:r>
            <a:r>
              <a:rPr lang="en-US" smtClean="0"/>
              <a:t>: Polyphase filters for decimation</a:t>
            </a:r>
          </a:p>
          <a:p>
            <a:pPr>
              <a:buFont typeface="Wingdings" pitchFamily="2" charset="2"/>
              <a:buNone/>
            </a:pPr>
            <a:r>
              <a:rPr lang="en-US" smtClean="0"/>
              <a:t>	Consider length-10 filter with </a:t>
            </a:r>
            <a:r>
              <a:rPr lang="en-US" i="1" smtClean="0"/>
              <a:t>M </a:t>
            </a:r>
            <a:r>
              <a:rPr lang="en-US" smtClean="0"/>
              <a:t>= 4</a:t>
            </a:r>
          </a:p>
          <a:p>
            <a:pPr>
              <a:buFont typeface="Wingdings" pitchFamily="2" charset="2"/>
              <a:buNone/>
            </a:pPr>
            <a:endParaRPr lang="en-US" smtClean="0"/>
          </a:p>
          <a:p>
            <a:pPr>
              <a:buFont typeface="Wingdings" pitchFamily="2" charset="2"/>
              <a:buNone/>
            </a:pPr>
            <a:endParaRPr lang="en-US" smtClean="0"/>
          </a:p>
          <a:p>
            <a:pPr>
              <a:buFont typeface="Wingdings" pitchFamily="2" charset="2"/>
              <a:buNone/>
            </a:pPr>
            <a:endParaRPr lang="en-US" sz="800" smtClean="0"/>
          </a:p>
          <a:p>
            <a:pPr>
              <a:buFont typeface="Wingdings" pitchFamily="2" charset="2"/>
              <a:buNone/>
            </a:pPr>
            <a:r>
              <a:rPr lang="en-US" smtClean="0"/>
              <a:t>	Length of polyphase filters: ceil{length/</a:t>
            </a:r>
            <a:r>
              <a:rPr lang="en-US" i="1" smtClean="0"/>
              <a:t>M</a:t>
            </a:r>
            <a:r>
              <a:rPr lang="en-US" smtClean="0"/>
              <a:t>} = ceil{10/4} = 3</a:t>
            </a:r>
          </a:p>
          <a:p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		 </a:t>
            </a:r>
            <a:r>
              <a:rPr lang="en-US" sz="1200" smtClean="0"/>
              <a:t> </a:t>
            </a:r>
            <a:fld id="{32E0DF7B-D4BA-482F-963B-7856AAE76999}" type="slidenum">
              <a:rPr lang="en-US" sz="1200" smtClean="0">
                <a:solidFill>
                  <a:srgbClr val="003399"/>
                </a:solidFill>
              </a:rPr>
              <a:pPr>
                <a:defRPr/>
              </a:pPr>
              <a:t>30</a:t>
            </a:fld>
            <a:endParaRPr lang="en-US" sz="1200">
              <a:solidFill>
                <a:srgbClr val="003399"/>
              </a:solidFill>
            </a:endParaRPr>
          </a:p>
        </p:txBody>
      </p:sp>
      <p:pic>
        <p:nvPicPr>
          <p:cNvPr id="4301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5088" y="1600200"/>
            <a:ext cx="6284912" cy="698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301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00250" y="2819400"/>
            <a:ext cx="5026025" cy="327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Polyphase Filters (6)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		 </a:t>
            </a:r>
            <a:r>
              <a:rPr lang="en-US" sz="1200" smtClean="0"/>
              <a:t> </a:t>
            </a:r>
            <a:fld id="{4BDBA969-1098-4E84-A5B0-9FE4C7D053B4}" type="slidenum">
              <a:rPr lang="en-US" sz="1200" smtClean="0">
                <a:solidFill>
                  <a:srgbClr val="003399"/>
                </a:solidFill>
              </a:rPr>
              <a:pPr>
                <a:defRPr/>
              </a:pPr>
              <a:t>31</a:t>
            </a:fld>
            <a:endParaRPr lang="en-US" sz="1200">
              <a:solidFill>
                <a:srgbClr val="003399"/>
              </a:solidFill>
            </a:endParaRPr>
          </a:p>
        </p:txBody>
      </p:sp>
      <p:pic>
        <p:nvPicPr>
          <p:cNvPr id="4403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1095375" y="838200"/>
            <a:ext cx="7134225" cy="5316538"/>
          </a:xfr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Polyphase Filters (7)</a:t>
            </a:r>
          </a:p>
        </p:txBody>
      </p:sp>
      <p:sp>
        <p:nvSpPr>
          <p:cNvPr id="4505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u="sng" smtClean="0"/>
              <a:t>Efficient FIR filtering for interpolation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		 </a:t>
            </a:r>
            <a:r>
              <a:rPr lang="en-US" sz="1200" smtClean="0"/>
              <a:t> </a:t>
            </a:r>
            <a:fld id="{F43A8EE1-82AA-4C41-BF1E-530802776DFD}" type="slidenum">
              <a:rPr lang="en-US" sz="1200" smtClean="0">
                <a:solidFill>
                  <a:srgbClr val="003399"/>
                </a:solidFill>
              </a:rPr>
              <a:pPr>
                <a:defRPr/>
              </a:pPr>
              <a:t>32</a:t>
            </a:fld>
            <a:endParaRPr lang="en-US" sz="1200">
              <a:solidFill>
                <a:srgbClr val="003399"/>
              </a:solidFill>
            </a:endParaRPr>
          </a:p>
        </p:txBody>
      </p:sp>
      <p:pic>
        <p:nvPicPr>
          <p:cNvPr id="45061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81200" y="1276350"/>
            <a:ext cx="5105400" cy="628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062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000" y="1944688"/>
            <a:ext cx="7848600" cy="3846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5063" name="TextBox 6"/>
          <p:cNvSpPr txBox="1">
            <a:spLocks noChangeArrowheads="1"/>
          </p:cNvSpPr>
          <p:nvPr/>
        </p:nvSpPr>
        <p:spPr bwMode="auto">
          <a:xfrm>
            <a:off x="7553325" y="2057400"/>
            <a:ext cx="7524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i="1">
                <a:latin typeface="Times New Roman" pitchFamily="18" charset="0"/>
                <a:cs typeface="Times New Roman" pitchFamily="18" charset="0"/>
              </a:rPr>
              <a:t>L </a:t>
            </a:r>
            <a:r>
              <a:rPr lang="en-US">
                <a:latin typeface="Times New Roman" pitchFamily="18" charset="0"/>
                <a:cs typeface="Times New Roman" pitchFamily="18" charset="0"/>
              </a:rPr>
              <a:t>= 3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Polyphase Filters (8)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		 </a:t>
            </a:r>
            <a:r>
              <a:rPr lang="en-US" sz="1200" smtClean="0"/>
              <a:t> </a:t>
            </a:r>
            <a:fld id="{9AE63A02-024E-4A87-A7D3-E27FE5DBE58A}" type="slidenum">
              <a:rPr lang="en-US" sz="1200" smtClean="0">
                <a:solidFill>
                  <a:srgbClr val="003399"/>
                </a:solidFill>
              </a:rPr>
              <a:pPr>
                <a:defRPr/>
              </a:pPr>
              <a:t>33</a:t>
            </a:fld>
            <a:endParaRPr lang="en-US" sz="1200">
              <a:solidFill>
                <a:srgbClr val="003399"/>
              </a:solidFill>
            </a:endParaRPr>
          </a:p>
        </p:txBody>
      </p:sp>
      <p:pic>
        <p:nvPicPr>
          <p:cNvPr id="4608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438150" y="1065213"/>
            <a:ext cx="8172450" cy="4649787"/>
          </a:xfrm>
          <a:noFill/>
        </p:spPr>
      </p:pic>
      <p:sp>
        <p:nvSpPr>
          <p:cNvPr id="46085" name="TextBox 5"/>
          <p:cNvSpPr txBox="1">
            <a:spLocks noChangeArrowheads="1"/>
          </p:cNvSpPr>
          <p:nvPr/>
        </p:nvSpPr>
        <p:spPr bwMode="auto">
          <a:xfrm>
            <a:off x="7477125" y="2038350"/>
            <a:ext cx="7524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i="1">
                <a:latin typeface="Times New Roman" pitchFamily="18" charset="0"/>
                <a:cs typeface="Times New Roman" pitchFamily="18" charset="0"/>
              </a:rPr>
              <a:t>L</a:t>
            </a:r>
            <a:r>
              <a:rPr lang="en-US">
                <a:latin typeface="Times New Roman" pitchFamily="18" charset="0"/>
                <a:cs typeface="Times New Roman" pitchFamily="18" charset="0"/>
              </a:rPr>
              <a:t> = 3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Polyphase Filters (9)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		 </a:t>
            </a:r>
            <a:r>
              <a:rPr lang="en-US" sz="1200" smtClean="0"/>
              <a:t> </a:t>
            </a:r>
            <a:fld id="{2C26A311-9D29-4262-A94E-C5ADF8534040}" type="slidenum">
              <a:rPr lang="en-US" sz="1200" smtClean="0">
                <a:solidFill>
                  <a:srgbClr val="003399"/>
                </a:solidFill>
              </a:rPr>
              <a:pPr>
                <a:defRPr/>
              </a:pPr>
              <a:t>34</a:t>
            </a:fld>
            <a:endParaRPr lang="en-US" sz="1200">
              <a:solidFill>
                <a:srgbClr val="003399"/>
              </a:solidFill>
            </a:endParaRPr>
          </a:p>
        </p:txBody>
      </p:sp>
      <p:pic>
        <p:nvPicPr>
          <p:cNvPr id="4710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1079500" y="990600"/>
            <a:ext cx="6997700" cy="4775200"/>
          </a:xfrm>
          <a:noFill/>
        </p:spPr>
      </p:pic>
      <p:sp>
        <p:nvSpPr>
          <p:cNvPr id="47109" name="TextBox 5"/>
          <p:cNvSpPr txBox="1">
            <a:spLocks noChangeArrowheads="1"/>
          </p:cNvSpPr>
          <p:nvPr/>
        </p:nvSpPr>
        <p:spPr bwMode="auto">
          <a:xfrm>
            <a:off x="7315200" y="1524000"/>
            <a:ext cx="7524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i="1">
                <a:latin typeface="Times New Roman" pitchFamily="18" charset="0"/>
                <a:cs typeface="Times New Roman" pitchFamily="18" charset="0"/>
              </a:rPr>
              <a:t>L</a:t>
            </a:r>
            <a:r>
              <a:rPr lang="en-US">
                <a:latin typeface="Times New Roman" pitchFamily="18" charset="0"/>
                <a:cs typeface="Times New Roman" pitchFamily="18" charset="0"/>
              </a:rPr>
              <a:t> = 3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Polyphase Filters (10)</a:t>
            </a:r>
          </a:p>
        </p:txBody>
      </p:sp>
      <p:sp>
        <p:nvSpPr>
          <p:cNvPr id="4813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u="sng" smtClean="0"/>
              <a:t>Multirate identities – The noble identities</a:t>
            </a:r>
          </a:p>
          <a:p>
            <a:pPr>
              <a:buFont typeface="Wingdings" pitchFamily="2" charset="2"/>
              <a:buNone/>
            </a:pPr>
            <a:r>
              <a:rPr lang="en-US" smtClean="0"/>
              <a:t>	These provide analysis “tricks” useful when dealing with mathematical analysis of multirate systems.</a:t>
            </a:r>
          </a:p>
          <a:p>
            <a:pPr>
              <a:buFont typeface="Wingdings" pitchFamily="2" charset="2"/>
              <a:buNone/>
            </a:pPr>
            <a:r>
              <a:rPr lang="en-US" smtClean="0"/>
              <a:t>	The question in general is: How can we interchange the order of filtering with decimation/expansion?</a:t>
            </a:r>
          </a:p>
          <a:p>
            <a:pPr>
              <a:buFont typeface="Wingdings" pitchFamily="2" charset="2"/>
              <a:buNone/>
            </a:pPr>
            <a:endParaRPr lang="en-US" sz="1200" smtClean="0"/>
          </a:p>
          <a:p>
            <a:pPr>
              <a:buFont typeface="Wingdings" pitchFamily="2" charset="2"/>
              <a:buNone/>
            </a:pPr>
            <a:r>
              <a:rPr lang="en-US" smtClean="0"/>
              <a:t>	</a:t>
            </a:r>
            <a:r>
              <a:rPr lang="en-US" b="1" u="sng" smtClean="0"/>
              <a:t>Decimation identity</a:t>
            </a:r>
          </a:p>
          <a:p>
            <a:pPr>
              <a:buFont typeface="Wingdings" pitchFamily="2" charset="2"/>
              <a:buNone/>
            </a:pPr>
            <a:r>
              <a:rPr lang="en-US" b="1" smtClean="0"/>
              <a:t>	</a:t>
            </a:r>
            <a:r>
              <a:rPr lang="en-US" smtClean="0"/>
              <a:t>This identity asserts equality between the following 2 systems: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		 </a:t>
            </a:r>
            <a:r>
              <a:rPr lang="en-US" sz="1200" smtClean="0"/>
              <a:t> </a:t>
            </a:r>
            <a:fld id="{EFB935C9-7417-4E3E-BFF4-2775F180394B}" type="slidenum">
              <a:rPr lang="en-US" sz="1200" smtClean="0">
                <a:solidFill>
                  <a:srgbClr val="003399"/>
                </a:solidFill>
              </a:rPr>
              <a:pPr>
                <a:defRPr/>
              </a:pPr>
              <a:t>35</a:t>
            </a:fld>
            <a:endParaRPr lang="en-US" sz="1200">
              <a:solidFill>
                <a:srgbClr val="003399"/>
              </a:solidFill>
            </a:endParaRPr>
          </a:p>
        </p:txBody>
      </p:sp>
      <p:pic>
        <p:nvPicPr>
          <p:cNvPr id="48133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43250" y="3505200"/>
            <a:ext cx="3028950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8134" name="TextBox 5"/>
          <p:cNvSpPr txBox="1">
            <a:spLocks noChangeArrowheads="1"/>
          </p:cNvSpPr>
          <p:nvPr/>
        </p:nvSpPr>
        <p:spPr bwMode="auto">
          <a:xfrm>
            <a:off x="1066800" y="5257800"/>
            <a:ext cx="5992813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en-US"/>
          </a:p>
          <a:p>
            <a:r>
              <a:rPr lang="en-US"/>
              <a:t>Can prove this either in the time-domain or Z-domain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Polyphase Filters (11)</a:t>
            </a:r>
          </a:p>
        </p:txBody>
      </p:sp>
      <p:sp>
        <p:nvSpPr>
          <p:cNvPr id="4915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None/>
            </a:pPr>
            <a:r>
              <a:rPr lang="en-US" b="1" smtClean="0"/>
              <a:t>	Time-domain proof of decimation identity:</a:t>
            </a:r>
          </a:p>
          <a:p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		 </a:t>
            </a:r>
            <a:r>
              <a:rPr lang="en-US" sz="1200" smtClean="0"/>
              <a:t> </a:t>
            </a:r>
            <a:fld id="{460840E5-43FA-4171-811A-6C1B9D8C1D8D}" type="slidenum">
              <a:rPr lang="en-US" sz="1200" smtClean="0">
                <a:solidFill>
                  <a:srgbClr val="003399"/>
                </a:solidFill>
              </a:rPr>
              <a:pPr>
                <a:defRPr/>
              </a:pPr>
              <a:t>36</a:t>
            </a:fld>
            <a:endParaRPr lang="en-US" sz="1200">
              <a:solidFill>
                <a:srgbClr val="003399"/>
              </a:solidFill>
            </a:endParaRPr>
          </a:p>
        </p:txBody>
      </p:sp>
      <p:pic>
        <p:nvPicPr>
          <p:cNvPr id="4915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47800" y="1266825"/>
            <a:ext cx="6400800" cy="4810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Polyphase Filters (12)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		 </a:t>
            </a:r>
            <a:r>
              <a:rPr lang="en-US" sz="1200" smtClean="0"/>
              <a:t> </a:t>
            </a:r>
            <a:fld id="{AE346B81-2EEC-4BBF-AD68-6B6563B1D072}" type="slidenum">
              <a:rPr lang="en-US" sz="1200" smtClean="0">
                <a:solidFill>
                  <a:srgbClr val="003399"/>
                </a:solidFill>
              </a:rPr>
              <a:pPr>
                <a:defRPr/>
              </a:pPr>
              <a:t>37</a:t>
            </a:fld>
            <a:endParaRPr lang="en-US" sz="1200">
              <a:solidFill>
                <a:srgbClr val="003399"/>
              </a:solidFill>
            </a:endParaRPr>
          </a:p>
        </p:txBody>
      </p:sp>
      <p:pic>
        <p:nvPicPr>
          <p:cNvPr id="5018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1358900" y="990600"/>
            <a:ext cx="5956300" cy="1447800"/>
          </a:xfrm>
          <a:noFill/>
        </p:spPr>
      </p:pic>
      <p:pic>
        <p:nvPicPr>
          <p:cNvPr id="5018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71600" y="2590800"/>
            <a:ext cx="4648200" cy="145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0182" name="TextBox 6"/>
          <p:cNvSpPr txBox="1">
            <a:spLocks noChangeArrowheads="1"/>
          </p:cNvSpPr>
          <p:nvPr/>
        </p:nvSpPr>
        <p:spPr bwMode="auto">
          <a:xfrm>
            <a:off x="1382713" y="4419600"/>
            <a:ext cx="4027487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Same as for system #1 </a:t>
            </a:r>
            <a:r>
              <a:rPr lang="en-US">
                <a:sym typeface="Symbol" pitchFamily="18" charset="2"/>
              </a:rPr>
              <a:t> </a:t>
            </a:r>
            <a:r>
              <a:rPr lang="en-US"/>
              <a:t>Proved!!!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Polyphase Filters (13)</a:t>
            </a:r>
          </a:p>
        </p:txBody>
      </p:sp>
      <p:sp>
        <p:nvSpPr>
          <p:cNvPr id="5120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None/>
            </a:pPr>
            <a:r>
              <a:rPr lang="en-US" smtClean="0"/>
              <a:t>	</a:t>
            </a:r>
            <a:r>
              <a:rPr lang="en-US" b="1" u="sng" smtClean="0"/>
              <a:t>Z - domain proof of decimation identity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		 </a:t>
            </a:r>
            <a:r>
              <a:rPr lang="en-US" sz="1200" smtClean="0"/>
              <a:t> </a:t>
            </a:r>
            <a:fld id="{A0EFF1D7-D574-4667-AE93-8A59CA897DCD}" type="slidenum">
              <a:rPr lang="en-US" sz="1200" smtClean="0">
                <a:solidFill>
                  <a:srgbClr val="003399"/>
                </a:solidFill>
              </a:rPr>
              <a:pPr>
                <a:defRPr/>
              </a:pPr>
              <a:t>38</a:t>
            </a:fld>
            <a:endParaRPr lang="en-US" sz="1200">
              <a:solidFill>
                <a:srgbClr val="003399"/>
              </a:solidFill>
            </a:endParaRPr>
          </a:p>
        </p:txBody>
      </p:sp>
      <p:pic>
        <p:nvPicPr>
          <p:cNvPr id="5120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66800" y="1246188"/>
            <a:ext cx="7218363" cy="4849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Polyphase Filters (14)</a:t>
            </a:r>
          </a:p>
        </p:txBody>
      </p:sp>
      <p:sp>
        <p:nvSpPr>
          <p:cNvPr id="5222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mtClean="0"/>
          </a:p>
          <a:p>
            <a:endParaRPr lang="en-US" smtClean="0"/>
          </a:p>
          <a:p>
            <a:endParaRPr lang="en-US" smtClean="0"/>
          </a:p>
          <a:p>
            <a:endParaRPr lang="en-US" smtClean="0"/>
          </a:p>
          <a:p>
            <a:endParaRPr lang="en-US" smtClean="0"/>
          </a:p>
          <a:p>
            <a:endParaRPr lang="en-US" smtClean="0"/>
          </a:p>
          <a:p>
            <a:endParaRPr lang="en-US" smtClean="0"/>
          </a:p>
          <a:p>
            <a:pPr>
              <a:buFont typeface="Wingdings" pitchFamily="2" charset="2"/>
              <a:buNone/>
            </a:pPr>
            <a:r>
              <a:rPr lang="en-US" smtClean="0"/>
              <a:t>	which is clearly the same thing that the first system gives: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		 </a:t>
            </a:r>
            <a:r>
              <a:rPr lang="en-US" sz="1200" smtClean="0"/>
              <a:t> </a:t>
            </a:r>
            <a:fld id="{4332F3BB-8A92-4215-B9C4-AEFA42C617C2}" type="slidenum">
              <a:rPr lang="en-US" sz="1200" smtClean="0">
                <a:solidFill>
                  <a:srgbClr val="003399"/>
                </a:solidFill>
              </a:rPr>
              <a:pPr>
                <a:defRPr/>
              </a:pPr>
              <a:t>39</a:t>
            </a:fld>
            <a:endParaRPr lang="en-US" sz="1200">
              <a:solidFill>
                <a:srgbClr val="003399"/>
              </a:solidFill>
            </a:endParaRPr>
          </a:p>
        </p:txBody>
      </p:sp>
      <p:pic>
        <p:nvPicPr>
          <p:cNvPr id="52229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38400" y="990600"/>
            <a:ext cx="4114800" cy="218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2230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57400" y="3886200"/>
            <a:ext cx="5257800" cy="876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Introduction (2)</a:t>
            </a:r>
          </a:p>
        </p:txBody>
      </p:sp>
      <p:sp>
        <p:nvSpPr>
          <p:cNvPr id="1638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None/>
            </a:pPr>
            <a:r>
              <a:rPr lang="en-US" b="1" smtClean="0"/>
              <a:t>	</a:t>
            </a:r>
            <a:r>
              <a:rPr lang="en-US" u="sng" smtClean="0"/>
              <a:t>Approach to study decimation &amp; expansion</a:t>
            </a:r>
          </a:p>
          <a:p>
            <a:pPr>
              <a:buFont typeface="Wingdings" pitchFamily="2" charset="2"/>
              <a:buNone/>
            </a:pPr>
            <a:r>
              <a:rPr lang="en-US" smtClean="0"/>
              <a:t>	1. Specify operations in time domain – Easy, but not enlightening </a:t>
            </a:r>
          </a:p>
          <a:p>
            <a:pPr>
              <a:buFont typeface="Wingdings" pitchFamily="2" charset="2"/>
              <a:buNone/>
            </a:pPr>
            <a:r>
              <a:rPr lang="en-US" smtClean="0"/>
              <a:t>	2. Determine impact in frequency domain –Harder, but more 	enlightening</a:t>
            </a:r>
          </a:p>
          <a:p>
            <a:pPr>
              <a:buFont typeface="Wingdings" pitchFamily="2" charset="2"/>
              <a:buNone/>
            </a:pPr>
            <a:r>
              <a:rPr lang="en-US" smtClean="0"/>
              <a:t>	3. Explore implementation and applications (e.g., Polyphase, 	Filterbanks) </a:t>
            </a:r>
          </a:p>
          <a:p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		 </a:t>
            </a:r>
            <a:r>
              <a:rPr lang="en-US" sz="1200" smtClean="0"/>
              <a:t> </a:t>
            </a:r>
            <a:fld id="{D07B9A65-6D87-4CC5-B519-3CA64106C855}" type="slidenum">
              <a:rPr lang="en-US" sz="1200" smtClean="0">
                <a:solidFill>
                  <a:srgbClr val="003399"/>
                </a:solidFill>
              </a:rPr>
              <a:pPr>
                <a:defRPr/>
              </a:pPr>
              <a:t>4</a:t>
            </a:fld>
            <a:endParaRPr lang="en-US" sz="1200">
              <a:solidFill>
                <a:srgbClr val="003399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Polyphase Filters (15)</a:t>
            </a:r>
          </a:p>
        </p:txBody>
      </p:sp>
      <p:sp>
        <p:nvSpPr>
          <p:cNvPr id="5325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None/>
            </a:pPr>
            <a:r>
              <a:rPr lang="en-US" b="1" smtClean="0"/>
              <a:t>	</a:t>
            </a:r>
            <a:r>
              <a:rPr lang="en-US" b="1" u="sng" smtClean="0"/>
              <a:t>Expansion Identity</a:t>
            </a:r>
          </a:p>
          <a:p>
            <a:pPr>
              <a:buFont typeface="Wingdings" pitchFamily="2" charset="2"/>
              <a:buNone/>
            </a:pPr>
            <a:r>
              <a:rPr lang="en-US" smtClean="0"/>
              <a:t>	This identity asserts equality between the following 2 systems: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		 </a:t>
            </a:r>
            <a:r>
              <a:rPr lang="en-US" sz="1200" smtClean="0"/>
              <a:t> </a:t>
            </a:r>
            <a:fld id="{D223FAC1-26A2-49F3-B56B-20AE3D07BCC8}" type="slidenum">
              <a:rPr lang="en-US" sz="1200" smtClean="0">
                <a:solidFill>
                  <a:srgbClr val="003399"/>
                </a:solidFill>
              </a:rPr>
              <a:pPr>
                <a:defRPr/>
              </a:pPr>
              <a:t>40</a:t>
            </a:fld>
            <a:endParaRPr lang="en-US" sz="1200">
              <a:solidFill>
                <a:srgbClr val="003399"/>
              </a:solidFill>
            </a:endParaRPr>
          </a:p>
        </p:txBody>
      </p:sp>
      <p:pic>
        <p:nvPicPr>
          <p:cNvPr id="53253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57500" y="1676400"/>
            <a:ext cx="3238500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Polyphase Filters (16)</a:t>
            </a:r>
          </a:p>
        </p:txBody>
      </p:sp>
      <p:sp>
        <p:nvSpPr>
          <p:cNvPr id="5427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None/>
            </a:pPr>
            <a:r>
              <a:rPr lang="en-US" smtClean="0"/>
              <a:t>	</a:t>
            </a:r>
            <a:r>
              <a:rPr lang="en-US" b="1" smtClean="0"/>
              <a:t>Z - domain proof of expansion identity: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		 </a:t>
            </a:r>
            <a:r>
              <a:rPr lang="en-US" sz="1200" smtClean="0"/>
              <a:t> </a:t>
            </a:r>
            <a:fld id="{85EBF8FC-F282-495F-8599-DE668EB3A417}" type="slidenum">
              <a:rPr lang="en-US" sz="1200" smtClean="0">
                <a:solidFill>
                  <a:srgbClr val="003399"/>
                </a:solidFill>
              </a:rPr>
              <a:pPr>
                <a:defRPr/>
              </a:pPr>
              <a:t>41</a:t>
            </a:fld>
            <a:endParaRPr lang="en-US" sz="1200">
              <a:solidFill>
                <a:srgbClr val="003399"/>
              </a:solidFill>
            </a:endParaRPr>
          </a:p>
        </p:txBody>
      </p:sp>
      <p:pic>
        <p:nvPicPr>
          <p:cNvPr id="5427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47800" y="1219200"/>
            <a:ext cx="6172200" cy="4848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Polyphase Filters (17)</a:t>
            </a:r>
          </a:p>
        </p:txBody>
      </p:sp>
      <p:sp>
        <p:nvSpPr>
          <p:cNvPr id="5529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u="sng" smtClean="0"/>
              <a:t>Polyphase representation of decimation</a:t>
            </a:r>
          </a:p>
          <a:p>
            <a:pPr>
              <a:buFont typeface="Wingdings" pitchFamily="2" charset="2"/>
              <a:buNone/>
            </a:pPr>
            <a:r>
              <a:rPr lang="en-US" smtClean="0"/>
              <a:t>	</a:t>
            </a:r>
            <a:r>
              <a:rPr lang="en-US" b="1" smtClean="0"/>
              <a:t>Basic math idea: </a:t>
            </a:r>
            <a:r>
              <a:rPr lang="en-US" smtClean="0"/>
              <a:t>Re-write convolution sum’s index and manipulate to get “parallel” filters:</a:t>
            </a:r>
          </a:p>
          <a:p>
            <a:pPr>
              <a:buFont typeface="Wingdings" pitchFamily="2" charset="2"/>
              <a:buNone/>
            </a:pPr>
            <a:endParaRPr lang="en-US" smtClean="0"/>
          </a:p>
          <a:p>
            <a:pPr>
              <a:buFont typeface="Wingdings" pitchFamily="2" charset="2"/>
              <a:buNone/>
            </a:pPr>
            <a:r>
              <a:rPr lang="en-US" smtClean="0"/>
              <a:t>	Recall decimation:</a:t>
            </a:r>
          </a:p>
          <a:p>
            <a:pPr>
              <a:buFont typeface="Wingdings" pitchFamily="2" charset="2"/>
              <a:buNone/>
            </a:pPr>
            <a:endParaRPr lang="en-US" sz="1800" smtClean="0"/>
          </a:p>
          <a:p>
            <a:pPr>
              <a:buFont typeface="Wingdings" pitchFamily="2" charset="2"/>
              <a:buNone/>
            </a:pPr>
            <a:r>
              <a:rPr lang="en-US" smtClean="0"/>
              <a:t>	where </a:t>
            </a:r>
          </a:p>
          <a:p>
            <a:pPr>
              <a:buFont typeface="Wingdings" pitchFamily="2" charset="2"/>
              <a:buNone/>
            </a:pPr>
            <a:endParaRPr lang="en-US" smtClean="0"/>
          </a:p>
          <a:p>
            <a:pPr>
              <a:buFont typeface="Wingdings" pitchFamily="2" charset="2"/>
              <a:buNone/>
            </a:pPr>
            <a:r>
              <a:rPr lang="en-US" smtClean="0"/>
              <a:t>	Write sum’s index in “block form”– a common “trick”:</a:t>
            </a:r>
          </a:p>
          <a:p>
            <a:pPr>
              <a:buFont typeface="Wingdings" pitchFamily="2" charset="2"/>
              <a:buNone/>
            </a:pPr>
            <a:endParaRPr lang="en-US" smtClean="0"/>
          </a:p>
          <a:p>
            <a:pPr>
              <a:buFont typeface="Wingdings" pitchFamily="2" charset="2"/>
              <a:buNone/>
            </a:pPr>
            <a:endParaRPr lang="en-US" smtClean="0"/>
          </a:p>
          <a:p>
            <a:pPr>
              <a:buFont typeface="Wingdings" pitchFamily="2" charset="2"/>
              <a:buNone/>
            </a:pPr>
            <a:endParaRPr lang="en-US" sz="800" smtClean="0"/>
          </a:p>
          <a:p>
            <a:pPr>
              <a:buFont typeface="Wingdings" pitchFamily="2" charset="2"/>
              <a:buNone/>
            </a:pPr>
            <a:r>
              <a:rPr lang="en-US" smtClean="0"/>
              <a:t>	where </a:t>
            </a:r>
            <a:r>
              <a:rPr lang="en-US" i="1" smtClean="0"/>
              <a:t>i’ </a:t>
            </a:r>
            <a:r>
              <a:rPr lang="en-US" smtClean="0"/>
              <a:t>counts blocks, </a:t>
            </a:r>
            <a:r>
              <a:rPr lang="en-US" i="1" smtClean="0"/>
              <a:t>M</a:t>
            </a:r>
            <a:r>
              <a:rPr lang="en-US" smtClean="0"/>
              <a:t> is block size, </a:t>
            </a:r>
            <a:r>
              <a:rPr lang="en-US" i="1" smtClean="0"/>
              <a:t>m</a:t>
            </a:r>
            <a:r>
              <a:rPr lang="en-US" smtClean="0"/>
              <a:t> counts samples inside a block.</a:t>
            </a:r>
          </a:p>
          <a:p>
            <a:pPr>
              <a:buFont typeface="Wingdings" pitchFamily="2" charset="2"/>
              <a:buNone/>
            </a:pP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		 </a:t>
            </a:r>
            <a:r>
              <a:rPr lang="en-US" sz="1200" smtClean="0"/>
              <a:t> </a:t>
            </a:r>
            <a:fld id="{A820F623-8B1F-42FF-9562-448C4371D988}" type="slidenum">
              <a:rPr lang="en-US" sz="1200" smtClean="0">
                <a:solidFill>
                  <a:srgbClr val="003399"/>
                </a:solidFill>
              </a:rPr>
              <a:pPr>
                <a:defRPr/>
              </a:pPr>
              <a:t>42</a:t>
            </a:fld>
            <a:endParaRPr lang="en-US" sz="1200">
              <a:solidFill>
                <a:srgbClr val="003399"/>
              </a:solidFill>
            </a:endParaRPr>
          </a:p>
        </p:txBody>
      </p:sp>
      <p:pic>
        <p:nvPicPr>
          <p:cNvPr id="55301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00400" y="2133600"/>
            <a:ext cx="3048000" cy="631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5302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33600" y="2971800"/>
            <a:ext cx="3581400" cy="611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5303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048000" y="4114800"/>
            <a:ext cx="3124200" cy="752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Polyphase Filters (18)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		 </a:t>
            </a:r>
            <a:r>
              <a:rPr lang="en-US" sz="1200" smtClean="0"/>
              <a:t> </a:t>
            </a:r>
            <a:fld id="{4020B5B6-E715-4BD3-BD9D-6D798688B517}" type="slidenum">
              <a:rPr lang="en-US" sz="1200" smtClean="0">
                <a:solidFill>
                  <a:srgbClr val="003399"/>
                </a:solidFill>
              </a:rPr>
              <a:pPr>
                <a:defRPr/>
              </a:pPr>
              <a:t>43</a:t>
            </a:fld>
            <a:endParaRPr lang="en-US" sz="1200">
              <a:solidFill>
                <a:srgbClr val="003399"/>
              </a:solidFill>
            </a:endParaRPr>
          </a:p>
        </p:txBody>
      </p:sp>
      <p:pic>
        <p:nvPicPr>
          <p:cNvPr id="56324" name="Picture 5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1143000" y="1044575"/>
            <a:ext cx="6781800" cy="4160838"/>
          </a:xfrm>
          <a:noFill/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Polyphase Filters (19)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		 </a:t>
            </a:r>
            <a:r>
              <a:rPr lang="en-US" sz="1200" smtClean="0"/>
              <a:t> </a:t>
            </a:r>
            <a:fld id="{2E97B5DD-DD65-47D4-A851-8AD2B0F752D2}" type="slidenum">
              <a:rPr lang="en-US" sz="1200" smtClean="0">
                <a:solidFill>
                  <a:srgbClr val="003399"/>
                </a:solidFill>
              </a:rPr>
              <a:pPr>
                <a:defRPr/>
              </a:pPr>
              <a:t>44</a:t>
            </a:fld>
            <a:endParaRPr lang="en-US" sz="1200">
              <a:solidFill>
                <a:srgbClr val="003399"/>
              </a:solidFill>
            </a:endParaRPr>
          </a:p>
        </p:txBody>
      </p:sp>
      <p:pic>
        <p:nvPicPr>
          <p:cNvPr id="5734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1066800" y="914400"/>
            <a:ext cx="6861175" cy="4343400"/>
          </a:xfrm>
          <a:noFill/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Polyphase Filters (20)</a:t>
            </a:r>
          </a:p>
        </p:txBody>
      </p:sp>
      <p:sp>
        <p:nvSpPr>
          <p:cNvPr id="5837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None/>
            </a:pPr>
            <a:r>
              <a:rPr lang="en-US" smtClean="0"/>
              <a:t>	Now, let’s interpret this: Define for each </a:t>
            </a:r>
            <a:r>
              <a:rPr lang="en-US" i="1" smtClean="0"/>
              <a:t>m, 0 ≤ m ≤ M-</a:t>
            </a:r>
            <a:r>
              <a:rPr lang="en-US" smtClean="0"/>
              <a:t>1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		 </a:t>
            </a:r>
            <a:r>
              <a:rPr lang="en-US" sz="1200" smtClean="0"/>
              <a:t> </a:t>
            </a:r>
            <a:fld id="{96CEE21E-9732-4160-BDE6-F471A46021F9}" type="slidenum">
              <a:rPr lang="en-US" sz="1200" smtClean="0">
                <a:solidFill>
                  <a:srgbClr val="003399"/>
                </a:solidFill>
              </a:rPr>
              <a:pPr>
                <a:defRPr/>
              </a:pPr>
              <a:t>45</a:t>
            </a:fld>
            <a:endParaRPr lang="en-US" sz="1200">
              <a:solidFill>
                <a:srgbClr val="003399"/>
              </a:solidFill>
            </a:endParaRPr>
          </a:p>
        </p:txBody>
      </p:sp>
      <p:pic>
        <p:nvPicPr>
          <p:cNvPr id="58373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43200" y="1524000"/>
            <a:ext cx="2057400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8374" name="TextBox 5"/>
          <p:cNvSpPr txBox="1">
            <a:spLocks noChangeArrowheads="1"/>
          </p:cNvSpPr>
          <p:nvPr/>
        </p:nvSpPr>
        <p:spPr bwMode="auto">
          <a:xfrm>
            <a:off x="5334000" y="1447800"/>
            <a:ext cx="2143125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i="1"/>
              <a:t>m</a:t>
            </a:r>
            <a:r>
              <a:rPr lang="en-US" i="1" baseline="30000"/>
              <a:t>th</a:t>
            </a:r>
            <a:r>
              <a:rPr lang="en-US" i="1"/>
              <a:t> </a:t>
            </a:r>
            <a:r>
              <a:rPr lang="en-US"/>
              <a:t>polyphase </a:t>
            </a:r>
          </a:p>
          <a:p>
            <a:r>
              <a:rPr lang="en-US"/>
              <a:t>component of </a:t>
            </a:r>
            <a:r>
              <a:rPr lang="en-US" i="1"/>
              <a:t>h</a:t>
            </a:r>
            <a:r>
              <a:rPr lang="en-US"/>
              <a:t>[</a:t>
            </a:r>
            <a:r>
              <a:rPr lang="en-US" i="1"/>
              <a:t>n</a:t>
            </a:r>
            <a:r>
              <a:rPr lang="en-US"/>
              <a:t>]</a:t>
            </a:r>
          </a:p>
        </p:txBody>
      </p:sp>
      <p:pic>
        <p:nvPicPr>
          <p:cNvPr id="583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90600" y="2395538"/>
            <a:ext cx="7315200" cy="156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837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43000" y="4191000"/>
            <a:ext cx="6553200" cy="1081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8377" name="TextBox 8"/>
          <p:cNvSpPr txBox="1">
            <a:spLocks noChangeArrowheads="1"/>
          </p:cNvSpPr>
          <p:nvPr/>
        </p:nvSpPr>
        <p:spPr bwMode="auto">
          <a:xfrm>
            <a:off x="1143000" y="5638800"/>
            <a:ext cx="2725738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See Figure on next page.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Polyphase Filters (21)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		 </a:t>
            </a:r>
            <a:r>
              <a:rPr lang="en-US" sz="1200" smtClean="0"/>
              <a:t> </a:t>
            </a:r>
            <a:fld id="{B272F09C-C257-4031-B1DC-DFEA72DBBB45}" type="slidenum">
              <a:rPr lang="en-US" sz="1200" smtClean="0">
                <a:solidFill>
                  <a:srgbClr val="003399"/>
                </a:solidFill>
              </a:rPr>
              <a:pPr>
                <a:defRPr/>
              </a:pPr>
              <a:t>46</a:t>
            </a:fld>
            <a:endParaRPr lang="en-US" sz="1200">
              <a:solidFill>
                <a:srgbClr val="003399"/>
              </a:solidFill>
            </a:endParaRPr>
          </a:p>
        </p:txBody>
      </p:sp>
      <p:pic>
        <p:nvPicPr>
          <p:cNvPr id="59396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lum contrast="40000"/>
          </a:blip>
          <a:srcRect/>
          <a:stretch>
            <a:fillRect/>
          </a:stretch>
        </p:blipFill>
        <p:spPr>
          <a:xfrm>
            <a:off x="1752600" y="787400"/>
            <a:ext cx="4191000" cy="2641600"/>
          </a:xfrm>
          <a:noFill/>
        </p:spPr>
      </p:pic>
      <p:sp>
        <p:nvSpPr>
          <p:cNvPr id="59397" name="TextBox 6"/>
          <p:cNvSpPr txBox="1">
            <a:spLocks noChangeArrowheads="1"/>
          </p:cNvSpPr>
          <p:nvPr/>
        </p:nvSpPr>
        <p:spPr bwMode="auto">
          <a:xfrm>
            <a:off x="6934200" y="990600"/>
            <a:ext cx="16795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i="1">
                <a:latin typeface="Times New Roman" pitchFamily="18" charset="0"/>
                <a:cs typeface="Times New Roman" pitchFamily="18" charset="0"/>
              </a:rPr>
              <a:t>N </a:t>
            </a:r>
            <a:r>
              <a:rPr lang="en-US">
                <a:latin typeface="Times New Roman" pitchFamily="18" charset="0"/>
                <a:cs typeface="Times New Roman" pitchFamily="18" charset="0"/>
              </a:rPr>
              <a:t>= 26, </a:t>
            </a:r>
            <a:r>
              <a:rPr lang="en-US" i="1"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US">
                <a:latin typeface="Times New Roman" pitchFamily="18" charset="0"/>
                <a:cs typeface="Times New Roman" pitchFamily="18" charset="0"/>
              </a:rPr>
              <a:t> = 3</a:t>
            </a:r>
          </a:p>
        </p:txBody>
      </p:sp>
      <p:pic>
        <p:nvPicPr>
          <p:cNvPr id="59398" name="Picture 2"/>
          <p:cNvPicPr>
            <a:picLocks noChangeAspect="1" noChangeArrowheads="1"/>
          </p:cNvPicPr>
          <p:nvPr/>
        </p:nvPicPr>
        <p:blipFill>
          <a:blip r:embed="rId3" cstate="print">
            <a:lum contrast="40000"/>
          </a:blip>
          <a:srcRect/>
          <a:stretch>
            <a:fillRect/>
          </a:stretch>
        </p:blipFill>
        <p:spPr bwMode="auto">
          <a:xfrm>
            <a:off x="1905000" y="3440113"/>
            <a:ext cx="4114800" cy="2655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Polyphase Filters (22)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		 </a:t>
            </a:r>
            <a:r>
              <a:rPr lang="en-US" sz="1200" smtClean="0"/>
              <a:t> </a:t>
            </a:r>
            <a:fld id="{EB71065A-A211-4CA8-949A-4DC2415395F2}" type="slidenum">
              <a:rPr lang="en-US" sz="1200" smtClean="0">
                <a:solidFill>
                  <a:srgbClr val="003399"/>
                </a:solidFill>
              </a:rPr>
              <a:pPr>
                <a:defRPr/>
              </a:pPr>
              <a:t>47</a:t>
            </a:fld>
            <a:endParaRPr lang="en-US" sz="1200">
              <a:solidFill>
                <a:srgbClr val="003399"/>
              </a:solidFill>
            </a:endParaRPr>
          </a:p>
        </p:txBody>
      </p:sp>
      <p:sp>
        <p:nvSpPr>
          <p:cNvPr id="60420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None/>
            </a:pPr>
            <a:r>
              <a:rPr lang="en-US" smtClean="0"/>
              <a:t>	</a:t>
            </a:r>
            <a:r>
              <a:rPr lang="en-US" u="sng" smtClean="0"/>
              <a:t>We have done</a:t>
            </a:r>
            <a:r>
              <a:rPr lang="en-US" smtClean="0"/>
              <a:t>: Split up </a:t>
            </a:r>
            <a:r>
              <a:rPr lang="en-US" i="1" smtClean="0"/>
              <a:t>h</a:t>
            </a:r>
            <a:r>
              <a:rPr lang="en-US" smtClean="0"/>
              <a:t>[</a:t>
            </a:r>
            <a:r>
              <a:rPr lang="en-US" i="1" smtClean="0"/>
              <a:t>n</a:t>
            </a:r>
            <a:r>
              <a:rPr lang="en-US" smtClean="0"/>
              <a:t>]</a:t>
            </a:r>
            <a:r>
              <a:rPr lang="en-US" i="1" smtClean="0"/>
              <a:t> </a:t>
            </a:r>
            <a:r>
              <a:rPr lang="en-US" smtClean="0"/>
              <a:t>into</a:t>
            </a:r>
            <a:r>
              <a:rPr lang="en-US" i="1" smtClean="0"/>
              <a:t> M </a:t>
            </a:r>
            <a:r>
              <a:rPr lang="en-US" smtClean="0"/>
              <a:t>subsequences –where the </a:t>
            </a:r>
            <a:r>
              <a:rPr lang="en-US" i="1" smtClean="0"/>
              <a:t>m</a:t>
            </a:r>
            <a:r>
              <a:rPr lang="en-US" i="1" baseline="30000" smtClean="0"/>
              <a:t>th</a:t>
            </a:r>
            <a:r>
              <a:rPr lang="en-US" i="1" smtClean="0"/>
              <a:t> </a:t>
            </a:r>
            <a:r>
              <a:rPr lang="en-US" smtClean="0"/>
              <a:t>subsequence is a decimated-by</a:t>
            </a:r>
            <a:r>
              <a:rPr lang="en-US" i="1" smtClean="0"/>
              <a:t>-M </a:t>
            </a:r>
            <a:r>
              <a:rPr lang="en-US" smtClean="0"/>
              <a:t>version of </a:t>
            </a:r>
            <a:r>
              <a:rPr lang="en-US" i="1" smtClean="0"/>
              <a:t>h</a:t>
            </a:r>
            <a:r>
              <a:rPr lang="en-US" smtClean="0"/>
              <a:t>[</a:t>
            </a:r>
            <a:r>
              <a:rPr lang="en-US" i="1" smtClean="0"/>
              <a:t>n + m</a:t>
            </a:r>
            <a:r>
              <a:rPr lang="en-US" smtClean="0"/>
              <a:t>]</a:t>
            </a:r>
          </a:p>
          <a:p>
            <a:pPr>
              <a:buFont typeface="Wingdings" pitchFamily="2" charset="2"/>
              <a:buNone/>
            </a:pPr>
            <a:endParaRPr lang="en-US" sz="800" smtClean="0"/>
          </a:p>
          <a:p>
            <a:pPr>
              <a:buFont typeface="Wingdings" pitchFamily="2" charset="2"/>
              <a:buNone/>
            </a:pPr>
            <a:r>
              <a:rPr lang="en-US" smtClean="0"/>
              <a:t>	</a:t>
            </a:r>
            <a:r>
              <a:rPr lang="en-US" u="sng" smtClean="0"/>
              <a:t>The name Polyphase</a:t>
            </a:r>
            <a:r>
              <a:rPr lang="en-US" smtClean="0"/>
              <a:t>:</a:t>
            </a:r>
          </a:p>
          <a:p>
            <a:pPr>
              <a:buFont typeface="Wingdings" pitchFamily="2" charset="2"/>
              <a:buNone/>
            </a:pPr>
            <a:r>
              <a:rPr lang="en-US" smtClean="0"/>
              <a:t>	Recall: Time - shift in time domain ↔ Phase - shift in frequency domain:</a:t>
            </a:r>
          </a:p>
        </p:txBody>
      </p:sp>
      <p:pic>
        <p:nvPicPr>
          <p:cNvPr id="6042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71800" y="2986088"/>
            <a:ext cx="3179763" cy="1281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Polyphase Filters (23)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		 </a:t>
            </a:r>
            <a:r>
              <a:rPr lang="en-US" sz="1200" smtClean="0"/>
              <a:t> </a:t>
            </a:r>
            <a:fld id="{FAD15C82-D696-42BB-AB32-D9D4F3F127F5}" type="slidenum">
              <a:rPr lang="en-US" sz="1200" smtClean="0">
                <a:solidFill>
                  <a:srgbClr val="003399"/>
                </a:solidFill>
              </a:rPr>
              <a:pPr>
                <a:defRPr/>
              </a:pPr>
              <a:t>48</a:t>
            </a:fld>
            <a:endParaRPr lang="en-US" sz="1200">
              <a:solidFill>
                <a:srgbClr val="003399"/>
              </a:solidFill>
            </a:endParaRPr>
          </a:p>
        </p:txBody>
      </p:sp>
      <p:pic>
        <p:nvPicPr>
          <p:cNvPr id="6144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871538" y="955675"/>
            <a:ext cx="7358062" cy="4683125"/>
          </a:xfrm>
          <a:noFill/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Polyphase Filters (24)</a:t>
            </a:r>
          </a:p>
        </p:txBody>
      </p:sp>
      <p:sp>
        <p:nvSpPr>
          <p:cNvPr id="6246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None/>
            </a:pPr>
            <a:r>
              <a:rPr lang="en-US" smtClean="0"/>
              <a:t>	From		       : 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		 </a:t>
            </a:r>
            <a:r>
              <a:rPr lang="en-US" sz="1200" smtClean="0"/>
              <a:t> </a:t>
            </a:r>
            <a:fld id="{45D7A127-B0F7-4580-A9BB-DD1C10FEA158}" type="slidenum">
              <a:rPr lang="en-US" sz="1200" smtClean="0">
                <a:solidFill>
                  <a:srgbClr val="003399"/>
                </a:solidFill>
              </a:rPr>
              <a:pPr>
                <a:defRPr/>
              </a:pPr>
              <a:t>49</a:t>
            </a:fld>
            <a:endParaRPr lang="en-US" sz="1200">
              <a:solidFill>
                <a:srgbClr val="003399"/>
              </a:solidFill>
            </a:endParaRPr>
          </a:p>
        </p:txBody>
      </p:sp>
      <p:pic>
        <p:nvPicPr>
          <p:cNvPr id="6246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52600" y="914400"/>
            <a:ext cx="1281113" cy="311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247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81200" y="1252538"/>
            <a:ext cx="4114800" cy="1511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2471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909763" y="2860675"/>
            <a:ext cx="3424237" cy="178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2472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572000" y="4572000"/>
            <a:ext cx="3962400" cy="148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Introduction (3)</a:t>
            </a:r>
          </a:p>
        </p:txBody>
      </p:sp>
      <p:sp>
        <p:nvSpPr>
          <p:cNvPr id="1741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u="sng" smtClean="0"/>
              <a:t>FIR filter review</a:t>
            </a:r>
          </a:p>
          <a:p>
            <a:pPr>
              <a:buFont typeface="Wingdings" pitchFamily="2" charset="2"/>
              <a:buNone/>
            </a:pPr>
            <a:r>
              <a:rPr lang="en-US" smtClean="0"/>
              <a:t>	Much of the material in Multirate DSP uses FIR filtering and therefore it is important to review some ways of viewing FIR filters.</a:t>
            </a:r>
          </a:p>
          <a:p>
            <a:pPr>
              <a:buFont typeface="Wingdings" pitchFamily="2" charset="2"/>
              <a:buNone/>
            </a:pPr>
            <a:endParaRPr lang="en-US" sz="1000" smtClean="0"/>
          </a:p>
          <a:p>
            <a:pPr>
              <a:buFont typeface="Wingdings" pitchFamily="2" charset="2"/>
              <a:buNone/>
            </a:pPr>
            <a:r>
              <a:rPr lang="en-US" smtClean="0"/>
              <a:t>	Let the FIR filter be </a:t>
            </a:r>
            <a:r>
              <a:rPr lang="en-US" i="1" smtClean="0"/>
              <a:t>h</a:t>
            </a:r>
            <a:r>
              <a:rPr lang="en-US" smtClean="0"/>
              <a:t>[</a:t>
            </a:r>
            <a:r>
              <a:rPr lang="en-US" i="1" smtClean="0"/>
              <a:t>0</a:t>
            </a:r>
            <a:r>
              <a:rPr lang="en-US" smtClean="0"/>
              <a:t>]</a:t>
            </a:r>
            <a:r>
              <a:rPr lang="en-US" i="1" smtClean="0"/>
              <a:t>, h</a:t>
            </a:r>
            <a:r>
              <a:rPr lang="en-US" smtClean="0"/>
              <a:t>[</a:t>
            </a:r>
            <a:r>
              <a:rPr lang="en-US" i="1" smtClean="0"/>
              <a:t>1</a:t>
            </a:r>
            <a:r>
              <a:rPr lang="en-US" smtClean="0"/>
              <a:t>]</a:t>
            </a:r>
            <a:r>
              <a:rPr lang="en-US" i="1" smtClean="0"/>
              <a:t>, …, h</a:t>
            </a:r>
            <a:r>
              <a:rPr lang="en-US" smtClean="0"/>
              <a:t>[</a:t>
            </a:r>
            <a:r>
              <a:rPr lang="en-US" i="1" smtClean="0"/>
              <a:t>N</a:t>
            </a:r>
            <a:r>
              <a:rPr lang="en-US" smtClean="0"/>
              <a:t>]</a:t>
            </a:r>
            <a:r>
              <a:rPr lang="en-US" i="1" smtClean="0"/>
              <a:t> </a:t>
            </a:r>
            <a:r>
              <a:rPr lang="en-US" smtClean="0"/>
              <a:t>and the input be </a:t>
            </a:r>
            <a:r>
              <a:rPr lang="en-US" i="1" smtClean="0"/>
              <a:t>x</a:t>
            </a:r>
            <a:r>
              <a:rPr lang="en-US" smtClean="0"/>
              <a:t>[</a:t>
            </a:r>
            <a:r>
              <a:rPr lang="en-US" i="1" smtClean="0"/>
              <a:t>n</a:t>
            </a:r>
            <a:r>
              <a:rPr lang="en-US" smtClean="0"/>
              <a:t>], then the output of the filter is given by convolution in either of </a:t>
            </a:r>
            <a:r>
              <a:rPr lang="en-US" u="sng" smtClean="0"/>
              <a:t>two equivalent  forms</a:t>
            </a:r>
            <a:r>
              <a:rPr lang="en-US" smtClean="0"/>
              <a:t>: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		 </a:t>
            </a:r>
            <a:r>
              <a:rPr lang="en-US" sz="1200" smtClean="0"/>
              <a:t> </a:t>
            </a:r>
            <a:fld id="{2AE63DE8-DE43-4FFC-91FB-7F9116B947B8}" type="slidenum">
              <a:rPr lang="en-US" sz="1200" smtClean="0">
                <a:solidFill>
                  <a:srgbClr val="003399"/>
                </a:solidFill>
              </a:rPr>
              <a:pPr>
                <a:defRPr/>
              </a:pPr>
              <a:t>5</a:t>
            </a:fld>
            <a:endParaRPr lang="en-US" sz="1200">
              <a:solidFill>
                <a:srgbClr val="003399"/>
              </a:solidFill>
            </a:endParaRPr>
          </a:p>
        </p:txBody>
      </p:sp>
      <p:pic>
        <p:nvPicPr>
          <p:cNvPr id="17413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67000" y="3063875"/>
            <a:ext cx="258127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4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90800" y="3962400"/>
            <a:ext cx="2590800" cy="866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415" name="TextBox 6"/>
          <p:cNvSpPr txBox="1">
            <a:spLocks noChangeArrowheads="1"/>
          </p:cNvSpPr>
          <p:nvPr/>
        </p:nvSpPr>
        <p:spPr bwMode="auto">
          <a:xfrm>
            <a:off x="5562600" y="3257550"/>
            <a:ext cx="2493963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Input slides past filter</a:t>
            </a:r>
          </a:p>
        </p:txBody>
      </p:sp>
      <p:sp>
        <p:nvSpPr>
          <p:cNvPr id="17416" name="TextBox 7"/>
          <p:cNvSpPr txBox="1">
            <a:spLocks noChangeArrowheads="1"/>
          </p:cNvSpPr>
          <p:nvPr/>
        </p:nvSpPr>
        <p:spPr bwMode="auto">
          <a:xfrm>
            <a:off x="5562600" y="4191000"/>
            <a:ext cx="2551113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Filter slides past input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Polyphase Filters (25)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None/>
              <a:defRPr/>
            </a:pPr>
            <a:r>
              <a:rPr lang="en-US" dirty="0" smtClean="0"/>
              <a:t>	Two equivalent ways to think of this:</a:t>
            </a:r>
          </a:p>
          <a:p>
            <a:pPr lvl="1">
              <a:defRPr/>
            </a:pPr>
            <a:r>
              <a:rPr lang="en-US" u="sng" dirty="0" smtClean="0">
                <a:ea typeface="+mn-ea"/>
                <a:cs typeface="+mn-cs"/>
              </a:rPr>
              <a:t>First way </a:t>
            </a:r>
            <a:r>
              <a:rPr lang="en-US" dirty="0" smtClean="0">
                <a:ea typeface="+mn-ea"/>
                <a:cs typeface="+mn-cs"/>
              </a:rPr>
              <a:t>(shown for </a:t>
            </a:r>
            <a:r>
              <a:rPr lang="en-US" i="1" dirty="0" smtClean="0">
                <a:ea typeface="+mn-ea"/>
                <a:cs typeface="+mn-cs"/>
              </a:rPr>
              <a:t>M=</a:t>
            </a:r>
            <a:r>
              <a:rPr lang="en-US" dirty="0" smtClean="0">
                <a:ea typeface="+mn-ea"/>
                <a:cs typeface="+mn-cs"/>
              </a:rPr>
              <a:t>3):</a:t>
            </a:r>
          </a:p>
          <a:p>
            <a:pPr>
              <a:defRPr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		 </a:t>
            </a:r>
            <a:r>
              <a:rPr lang="en-US" sz="1200" smtClean="0"/>
              <a:t> </a:t>
            </a:r>
            <a:fld id="{4D434179-32F4-4876-97BF-F325B39C81E0}" type="slidenum">
              <a:rPr lang="en-US" sz="1200" smtClean="0">
                <a:solidFill>
                  <a:srgbClr val="003399"/>
                </a:solidFill>
              </a:rPr>
              <a:pPr>
                <a:defRPr/>
              </a:pPr>
              <a:t>50</a:t>
            </a:fld>
            <a:endParaRPr lang="en-US" sz="1200">
              <a:solidFill>
                <a:srgbClr val="003399"/>
              </a:solidFill>
            </a:endParaRPr>
          </a:p>
        </p:txBody>
      </p:sp>
      <p:pic>
        <p:nvPicPr>
          <p:cNvPr id="63493" name="Picture 2"/>
          <p:cNvPicPr>
            <a:picLocks noChangeAspect="1" noChangeArrowheads="1"/>
          </p:cNvPicPr>
          <p:nvPr/>
        </p:nvPicPr>
        <p:blipFill>
          <a:blip r:embed="rId2" cstate="print">
            <a:lum contrast="40000"/>
          </a:blip>
          <a:srcRect/>
          <a:stretch>
            <a:fillRect/>
          </a:stretch>
        </p:blipFill>
        <p:spPr bwMode="auto">
          <a:xfrm>
            <a:off x="1471613" y="1804988"/>
            <a:ext cx="6453187" cy="3154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Polyphase Filters (26)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defRPr/>
            </a:pPr>
            <a:r>
              <a:rPr lang="en-US" u="sng" dirty="0" smtClean="0">
                <a:ea typeface="+mn-ea"/>
                <a:cs typeface="+mn-cs"/>
              </a:rPr>
              <a:t>Second way </a:t>
            </a:r>
            <a:r>
              <a:rPr lang="en-US" dirty="0" smtClean="0">
                <a:ea typeface="+mn-ea"/>
                <a:cs typeface="+mn-cs"/>
              </a:rPr>
              <a:t>(shown for </a:t>
            </a:r>
            <a:r>
              <a:rPr lang="en-US" i="1" dirty="0" smtClean="0">
                <a:ea typeface="+mn-ea"/>
                <a:cs typeface="+mn-cs"/>
              </a:rPr>
              <a:t>M=</a:t>
            </a:r>
            <a:r>
              <a:rPr lang="en-US" dirty="0" smtClean="0">
                <a:ea typeface="+mn-ea"/>
                <a:cs typeface="+mn-cs"/>
              </a:rPr>
              <a:t>3):</a:t>
            </a:r>
          </a:p>
          <a:p>
            <a:pPr>
              <a:defRPr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		 </a:t>
            </a:r>
            <a:r>
              <a:rPr lang="en-US" sz="1200" smtClean="0"/>
              <a:t> </a:t>
            </a:r>
            <a:fld id="{3F845DDD-922E-4D08-8F06-B06EAF1B2D68}" type="slidenum">
              <a:rPr lang="en-US" sz="1200" smtClean="0">
                <a:solidFill>
                  <a:srgbClr val="003399"/>
                </a:solidFill>
              </a:rPr>
              <a:pPr>
                <a:defRPr/>
              </a:pPr>
              <a:t>51</a:t>
            </a:fld>
            <a:endParaRPr lang="en-US" sz="1200">
              <a:solidFill>
                <a:srgbClr val="003399"/>
              </a:solidFill>
            </a:endParaRPr>
          </a:p>
        </p:txBody>
      </p:sp>
      <p:pic>
        <p:nvPicPr>
          <p:cNvPr id="64517" name="Picture 2"/>
          <p:cNvPicPr>
            <a:picLocks noChangeAspect="1" noChangeArrowheads="1"/>
          </p:cNvPicPr>
          <p:nvPr/>
        </p:nvPicPr>
        <p:blipFill>
          <a:blip r:embed="rId2" cstate="print">
            <a:lum contrast="40000"/>
          </a:blip>
          <a:srcRect/>
          <a:stretch>
            <a:fillRect/>
          </a:stretch>
        </p:blipFill>
        <p:spPr bwMode="auto">
          <a:xfrm>
            <a:off x="1403350" y="1219200"/>
            <a:ext cx="6369050" cy="3843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Polyphase Filters (27)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None/>
              <a:defRPr/>
            </a:pPr>
            <a:r>
              <a:rPr lang="en-US" dirty="0" smtClean="0"/>
              <a:t>	How do we get back </a:t>
            </a:r>
            <a:r>
              <a:rPr lang="en-US" i="1" dirty="0" smtClean="0"/>
              <a:t>h</a:t>
            </a:r>
            <a:r>
              <a:rPr lang="en-US" dirty="0" smtClean="0"/>
              <a:t>[</a:t>
            </a:r>
            <a:r>
              <a:rPr lang="en-US" i="1" dirty="0" smtClean="0"/>
              <a:t>n</a:t>
            </a:r>
            <a:r>
              <a:rPr lang="en-US" dirty="0" smtClean="0"/>
              <a:t>] from: the </a:t>
            </a:r>
            <a:r>
              <a:rPr lang="en-US" i="1" dirty="0" smtClean="0"/>
              <a:t>p</a:t>
            </a:r>
            <a:r>
              <a:rPr lang="en-US" i="1" baseline="-25000" dirty="0" smtClean="0"/>
              <a:t>m</a:t>
            </a:r>
            <a:r>
              <a:rPr lang="en-US" dirty="0" smtClean="0"/>
              <a:t>[</a:t>
            </a:r>
            <a:r>
              <a:rPr lang="en-US" i="1" dirty="0" smtClean="0"/>
              <a:t>n</a:t>
            </a:r>
            <a:r>
              <a:rPr lang="en-US" dirty="0" smtClean="0"/>
              <a:t>]</a:t>
            </a:r>
            <a:r>
              <a:rPr lang="en-US" i="1" dirty="0" smtClean="0"/>
              <a:t> </a:t>
            </a:r>
            <a:r>
              <a:rPr lang="en-US" dirty="0" smtClean="0"/>
              <a:t>(in time domain)</a:t>
            </a:r>
          </a:p>
          <a:p>
            <a:pPr marL="457200" indent="457200">
              <a:buFont typeface="+mj-lt"/>
              <a:buAutoNum type="arabicPeriod"/>
              <a:defRPr/>
            </a:pPr>
            <a:r>
              <a:rPr lang="en-US" dirty="0" smtClean="0"/>
              <a:t>Insert </a:t>
            </a:r>
            <a:r>
              <a:rPr lang="en-US" i="1" dirty="0" smtClean="0"/>
              <a:t>M</a:t>
            </a:r>
            <a:r>
              <a:rPr lang="en-US" dirty="0" smtClean="0"/>
              <a:t>-1</a:t>
            </a:r>
            <a:r>
              <a:rPr lang="en-US" i="1" dirty="0" smtClean="0"/>
              <a:t> </a:t>
            </a:r>
            <a:r>
              <a:rPr lang="en-US" dirty="0" smtClean="0"/>
              <a:t>zeros between each sample.</a:t>
            </a:r>
          </a:p>
          <a:p>
            <a:pPr marL="457200" indent="457200">
              <a:buFont typeface="+mj-lt"/>
              <a:buAutoNum type="arabicPeriod"/>
              <a:defRPr/>
            </a:pPr>
            <a:r>
              <a:rPr lang="en-US" dirty="0" smtClean="0"/>
              <a:t>“Line them up” using delays.</a:t>
            </a:r>
          </a:p>
          <a:p>
            <a:pPr marL="457200" indent="457200">
              <a:buFont typeface="+mj-lt"/>
              <a:buAutoNum type="arabicPeriod"/>
              <a:defRPr/>
            </a:pPr>
            <a:r>
              <a:rPr lang="en-US" dirty="0" smtClean="0"/>
              <a:t>Add them up</a:t>
            </a:r>
          </a:p>
          <a:p>
            <a:pPr marL="457200" indent="-168275">
              <a:buFont typeface="+mj-lt"/>
              <a:buAutoNum type="arabicPeriod"/>
              <a:defRPr/>
            </a:pPr>
            <a:endParaRPr lang="en-US" sz="800" dirty="0" smtClean="0"/>
          </a:p>
          <a:p>
            <a:pPr marL="457200" indent="-168275">
              <a:buFont typeface="Wingdings" pitchFamily="2" charset="2"/>
              <a:buNone/>
              <a:defRPr/>
            </a:pPr>
            <a:r>
              <a:rPr lang="en-US" dirty="0" smtClean="0"/>
              <a:t>	</a:t>
            </a:r>
            <a:r>
              <a:rPr lang="en-US" u="sng" dirty="0" smtClean="0"/>
              <a:t>Example</a:t>
            </a:r>
            <a:r>
              <a:rPr lang="en-US" dirty="0" smtClean="0"/>
              <a:t>: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		 </a:t>
            </a:r>
            <a:r>
              <a:rPr lang="en-US" sz="1200" smtClean="0"/>
              <a:t> </a:t>
            </a:r>
            <a:fld id="{83752639-3016-4AC3-AC8F-64072229F378}" type="slidenum">
              <a:rPr lang="en-US" sz="1200" smtClean="0">
                <a:solidFill>
                  <a:srgbClr val="003399"/>
                </a:solidFill>
              </a:rPr>
              <a:pPr>
                <a:defRPr/>
              </a:pPr>
              <a:t>52</a:t>
            </a:fld>
            <a:endParaRPr lang="en-US" sz="1200">
              <a:solidFill>
                <a:srgbClr val="003399"/>
              </a:solidFill>
            </a:endParaRPr>
          </a:p>
        </p:txBody>
      </p:sp>
      <p:pic>
        <p:nvPicPr>
          <p:cNvPr id="65541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55750" y="2971800"/>
            <a:ext cx="6297613" cy="30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Polyphase Filters (28)</a:t>
            </a:r>
          </a:p>
        </p:txBody>
      </p:sp>
      <p:sp>
        <p:nvSpPr>
          <p:cNvPr id="66563" name="Content Placeholder 2"/>
          <p:cNvSpPr>
            <a:spLocks noGrp="1"/>
          </p:cNvSpPr>
          <p:nvPr>
            <p:ph idx="1"/>
          </p:nvPr>
        </p:nvSpPr>
        <p:spPr>
          <a:xfrm>
            <a:off x="609600" y="838200"/>
            <a:ext cx="7772400" cy="5181600"/>
          </a:xfrm>
        </p:spPr>
        <p:txBody>
          <a:bodyPr/>
          <a:lstStyle/>
          <a:p>
            <a:pPr>
              <a:buFont typeface="Wingdings" pitchFamily="2" charset="2"/>
              <a:buNone/>
            </a:pPr>
            <a:r>
              <a:rPr lang="en-US" smtClean="0"/>
              <a:t>	Thus</a:t>
            </a:r>
          </a:p>
          <a:p>
            <a:pPr>
              <a:buFont typeface="Wingdings" pitchFamily="2" charset="2"/>
              <a:buNone/>
            </a:pPr>
            <a:endParaRPr lang="en-US" smtClean="0"/>
          </a:p>
          <a:p>
            <a:pPr>
              <a:buFont typeface="Wingdings" pitchFamily="2" charset="2"/>
              <a:buNone/>
            </a:pPr>
            <a:r>
              <a:rPr lang="en-US" smtClean="0"/>
              <a:t>	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		 </a:t>
            </a:r>
            <a:r>
              <a:rPr lang="en-US" sz="1200" smtClean="0"/>
              <a:t> </a:t>
            </a:r>
            <a:fld id="{25B24B32-506F-4D27-AE49-B07F9FCF8C22}" type="slidenum">
              <a:rPr lang="en-US" sz="1200" smtClean="0">
                <a:solidFill>
                  <a:srgbClr val="003399"/>
                </a:solidFill>
              </a:rPr>
              <a:pPr>
                <a:defRPr/>
              </a:pPr>
              <a:t>53</a:t>
            </a:fld>
            <a:endParaRPr lang="en-US" sz="1200">
              <a:solidFill>
                <a:srgbClr val="003399"/>
              </a:solidFill>
            </a:endParaRPr>
          </a:p>
        </p:txBody>
      </p:sp>
      <p:pic>
        <p:nvPicPr>
          <p:cNvPr id="6656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24200" y="1155700"/>
            <a:ext cx="2819400" cy="82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6566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14400" y="2170113"/>
            <a:ext cx="5715000" cy="3773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Polyphase Filters (29)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		 </a:t>
            </a:r>
            <a:r>
              <a:rPr lang="en-US" sz="1200" smtClean="0"/>
              <a:t> </a:t>
            </a:r>
            <a:fld id="{C4DE9127-764A-4534-A4D9-BDD4312C1478}" type="slidenum">
              <a:rPr lang="en-US" sz="1200" smtClean="0">
                <a:solidFill>
                  <a:srgbClr val="003399"/>
                </a:solidFill>
              </a:rPr>
              <a:pPr>
                <a:defRPr/>
              </a:pPr>
              <a:t>54</a:t>
            </a:fld>
            <a:endParaRPr lang="en-US" sz="1200">
              <a:solidFill>
                <a:srgbClr val="003399"/>
              </a:solidFill>
            </a:endParaRPr>
          </a:p>
        </p:txBody>
      </p:sp>
      <p:sp>
        <p:nvSpPr>
          <p:cNvPr id="67588" name="TextBox 5"/>
          <p:cNvSpPr txBox="1">
            <a:spLocks noChangeArrowheads="1"/>
          </p:cNvSpPr>
          <p:nvPr/>
        </p:nvSpPr>
        <p:spPr bwMode="auto">
          <a:xfrm>
            <a:off x="685800" y="4724400"/>
            <a:ext cx="7924800" cy="1323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  <a:p>
            <a:r>
              <a:rPr lang="en-US"/>
              <a:t>This is the Z- domain description of the polyphase decimation structure. We have now developed two different derivations of the polyphase structure.</a:t>
            </a:r>
          </a:p>
        </p:txBody>
      </p:sp>
      <p:pic>
        <p:nvPicPr>
          <p:cNvPr id="67589" name="Picture 6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1143000" y="914400"/>
            <a:ext cx="6699250" cy="3968750"/>
          </a:xfr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Polyphase Filters (30)</a:t>
            </a:r>
          </a:p>
        </p:txBody>
      </p:sp>
      <p:sp>
        <p:nvSpPr>
          <p:cNvPr id="68611" name="Content Placeholder 2"/>
          <p:cNvSpPr>
            <a:spLocks noGrp="1"/>
          </p:cNvSpPr>
          <p:nvPr>
            <p:ph idx="1"/>
          </p:nvPr>
        </p:nvSpPr>
        <p:spPr>
          <a:xfrm>
            <a:off x="685800" y="914400"/>
            <a:ext cx="7772400" cy="5181600"/>
          </a:xfrm>
        </p:spPr>
        <p:txBody>
          <a:bodyPr/>
          <a:lstStyle/>
          <a:p>
            <a:r>
              <a:rPr lang="en-US" b="1" u="sng" smtClean="0"/>
              <a:t>Polyphase representation of expansion:</a:t>
            </a:r>
          </a:p>
          <a:p>
            <a:pPr>
              <a:buFont typeface="Wingdings" pitchFamily="2" charset="2"/>
              <a:buNone/>
            </a:pPr>
            <a:r>
              <a:rPr lang="en-US" smtClean="0"/>
              <a:t>	Expansion:</a:t>
            </a:r>
          </a:p>
          <a:p>
            <a:pPr>
              <a:buFont typeface="Wingdings" pitchFamily="2" charset="2"/>
              <a:buNone/>
            </a:pPr>
            <a:endParaRPr lang="en-US" smtClean="0"/>
          </a:p>
          <a:p>
            <a:pPr>
              <a:buFont typeface="Wingdings" pitchFamily="2" charset="2"/>
              <a:buNone/>
            </a:pPr>
            <a:endParaRPr lang="en-US" sz="1800" smtClean="0"/>
          </a:p>
          <a:p>
            <a:pPr>
              <a:buFont typeface="Wingdings" pitchFamily="2" charset="2"/>
              <a:buNone/>
            </a:pPr>
            <a:r>
              <a:rPr lang="en-US" smtClean="0"/>
              <a:t>	where </a:t>
            </a:r>
          </a:p>
          <a:p>
            <a:pPr>
              <a:buFont typeface="Wingdings" pitchFamily="2" charset="2"/>
              <a:buNone/>
            </a:pPr>
            <a:endParaRPr lang="en-US" smtClean="0"/>
          </a:p>
          <a:p>
            <a:pPr>
              <a:buFont typeface="Wingdings" pitchFamily="2" charset="2"/>
              <a:buNone/>
            </a:pPr>
            <a:r>
              <a:rPr lang="en-US" smtClean="0"/>
              <a:t>	Re-index using:</a:t>
            </a:r>
          </a:p>
          <a:p>
            <a:pPr>
              <a:buFont typeface="Wingdings" pitchFamily="2" charset="2"/>
              <a:buNone/>
            </a:pPr>
            <a:endParaRPr lang="en-US" smtClean="0"/>
          </a:p>
          <a:p>
            <a:pPr>
              <a:buFont typeface="Wingdings" pitchFamily="2" charset="2"/>
              <a:buNone/>
            </a:pPr>
            <a:endParaRPr lang="en-US" smtClean="0"/>
          </a:p>
          <a:p>
            <a:pPr>
              <a:buFont typeface="Wingdings" pitchFamily="2" charset="2"/>
              <a:buNone/>
            </a:pPr>
            <a:endParaRPr lang="en-US" smtClean="0"/>
          </a:p>
          <a:p>
            <a:pPr>
              <a:buFont typeface="Wingdings" pitchFamily="2" charset="2"/>
              <a:buNone/>
            </a:pPr>
            <a:r>
              <a:rPr lang="en-US" smtClean="0"/>
              <a:t>		</a:t>
            </a:r>
            <a:r>
              <a:rPr lang="en-US" i="1" smtClean="0"/>
              <a:t>n’= </a:t>
            </a:r>
            <a:r>
              <a:rPr lang="en-US" smtClean="0"/>
              <a:t>Block index</a:t>
            </a:r>
          </a:p>
          <a:p>
            <a:pPr>
              <a:buFont typeface="Wingdings" pitchFamily="2" charset="2"/>
              <a:buNone/>
            </a:pPr>
            <a:r>
              <a:rPr lang="en-US" i="1" smtClean="0"/>
              <a:t>		l = </a:t>
            </a:r>
            <a:r>
              <a:rPr lang="en-US" smtClean="0"/>
              <a:t>In-block index (indexes backward through block)</a:t>
            </a:r>
          </a:p>
          <a:p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		 </a:t>
            </a:r>
            <a:r>
              <a:rPr lang="en-US" sz="1200" smtClean="0"/>
              <a:t> </a:t>
            </a:r>
            <a:fld id="{B3447AA3-BABE-4FD4-8800-9E0E865C0EC1}" type="slidenum">
              <a:rPr lang="en-US" sz="1200" smtClean="0">
                <a:solidFill>
                  <a:srgbClr val="003399"/>
                </a:solidFill>
              </a:rPr>
              <a:pPr>
                <a:defRPr/>
              </a:pPr>
              <a:t>55</a:t>
            </a:fld>
            <a:endParaRPr lang="en-US" sz="1200">
              <a:solidFill>
                <a:srgbClr val="003399"/>
              </a:solidFill>
            </a:endParaRPr>
          </a:p>
        </p:txBody>
      </p:sp>
      <p:sp>
        <p:nvSpPr>
          <p:cNvPr id="68613" name="Picture 2"/>
          <p:cNvSpPr>
            <a:spLocks noChangeAspect="1" noChangeArrowheads="1"/>
          </p:cNvSpPr>
          <p:nvPr/>
        </p:nvSpPr>
        <p:spPr bwMode="auto">
          <a:xfrm>
            <a:off x="3048000" y="1524000"/>
            <a:ext cx="2971800" cy="652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614" name="Picture 4"/>
          <p:cNvSpPr>
            <a:spLocks noChangeAspect="1" noChangeArrowheads="1"/>
          </p:cNvSpPr>
          <p:nvPr/>
        </p:nvSpPr>
        <p:spPr bwMode="auto">
          <a:xfrm>
            <a:off x="1898650" y="2376488"/>
            <a:ext cx="2292350" cy="595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615" name="Picture 5"/>
          <p:cNvSpPr>
            <a:spLocks noChangeAspect="1" noChangeArrowheads="1"/>
          </p:cNvSpPr>
          <p:nvPr/>
        </p:nvSpPr>
        <p:spPr bwMode="auto">
          <a:xfrm>
            <a:off x="2895600" y="2895600"/>
            <a:ext cx="3670300" cy="88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pic>
        <p:nvPicPr>
          <p:cNvPr id="68616" name="Picture 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95600" y="1371600"/>
            <a:ext cx="3276600" cy="790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8617" name="Picture 9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352800" y="2590800"/>
            <a:ext cx="25146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8618" name="Picture 10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743200" y="3429000"/>
            <a:ext cx="3759200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Polyphase Filters (31)</a:t>
            </a:r>
          </a:p>
        </p:txBody>
      </p:sp>
      <p:sp>
        <p:nvSpPr>
          <p:cNvPr id="6963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None/>
            </a:pPr>
            <a:r>
              <a:rPr lang="en-US" smtClean="0"/>
              <a:t>	</a:t>
            </a:r>
          </a:p>
          <a:p>
            <a:pPr>
              <a:buFont typeface="Wingdings" pitchFamily="2" charset="2"/>
              <a:buNone/>
            </a:pPr>
            <a:endParaRPr lang="en-US" sz="1000" smtClean="0"/>
          </a:p>
          <a:p>
            <a:pPr>
              <a:buFont typeface="Wingdings" pitchFamily="2" charset="2"/>
              <a:buNone/>
            </a:pPr>
            <a:r>
              <a:rPr lang="en-US" smtClean="0"/>
              <a:t>	</a:t>
            </a:r>
          </a:p>
          <a:p>
            <a:pPr>
              <a:buFont typeface="Wingdings" pitchFamily="2" charset="2"/>
              <a:buNone/>
            </a:pPr>
            <a:r>
              <a:rPr lang="en-US" smtClean="0"/>
              <a:t>	Expansion re-index table: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		 </a:t>
            </a:r>
            <a:r>
              <a:rPr lang="en-US" sz="1200" smtClean="0"/>
              <a:t> </a:t>
            </a:r>
            <a:fld id="{33AF3828-CBE7-42B8-8892-5EABE8DB044D}" type="slidenum">
              <a:rPr lang="en-US" sz="1200" smtClean="0">
                <a:solidFill>
                  <a:srgbClr val="003399"/>
                </a:solidFill>
              </a:rPr>
              <a:pPr>
                <a:defRPr/>
              </a:pPr>
              <a:t>56</a:t>
            </a:fld>
            <a:endParaRPr lang="en-US" sz="1200">
              <a:solidFill>
                <a:srgbClr val="003399"/>
              </a:solidFill>
            </a:endParaRPr>
          </a:p>
        </p:txBody>
      </p:sp>
      <p:pic>
        <p:nvPicPr>
          <p:cNvPr id="6963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62163" y="2286000"/>
            <a:ext cx="5024437" cy="3733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9638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90800" y="838200"/>
            <a:ext cx="3748088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Polyphase Filters (32)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		 </a:t>
            </a:r>
            <a:r>
              <a:rPr lang="en-US" sz="1200" smtClean="0"/>
              <a:t> </a:t>
            </a:r>
            <a:fld id="{72C6253A-2800-4C53-B06B-3F0833979DAF}" type="slidenum">
              <a:rPr lang="en-US" sz="1200" smtClean="0">
                <a:solidFill>
                  <a:srgbClr val="003399"/>
                </a:solidFill>
              </a:rPr>
              <a:pPr>
                <a:defRPr/>
              </a:pPr>
              <a:t>57</a:t>
            </a:fld>
            <a:endParaRPr lang="en-US" sz="1200">
              <a:solidFill>
                <a:srgbClr val="003399"/>
              </a:solidFill>
            </a:endParaRPr>
          </a:p>
        </p:txBody>
      </p:sp>
      <p:pic>
        <p:nvPicPr>
          <p:cNvPr id="7066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1219200" y="914400"/>
            <a:ext cx="6629400" cy="4019550"/>
          </a:xfrm>
          <a:noFill/>
        </p:spPr>
      </p:pic>
      <p:sp>
        <p:nvSpPr>
          <p:cNvPr id="70661" name="TextBox 5"/>
          <p:cNvSpPr txBox="1">
            <a:spLocks noChangeArrowheads="1"/>
          </p:cNvSpPr>
          <p:nvPr/>
        </p:nvSpPr>
        <p:spPr bwMode="auto">
          <a:xfrm>
            <a:off x="1371600" y="5105400"/>
            <a:ext cx="6267450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For each </a:t>
            </a:r>
            <a:r>
              <a:rPr lang="en-US" i="1"/>
              <a:t>l, </a:t>
            </a:r>
            <a:r>
              <a:rPr lang="en-US"/>
              <a:t>this indexing just reads down a column of the </a:t>
            </a:r>
          </a:p>
          <a:p>
            <a:r>
              <a:rPr lang="en-US"/>
              <a:t>“Expansion Re-Index Table”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Polyphase Filters (33)</a:t>
            </a:r>
          </a:p>
        </p:txBody>
      </p:sp>
      <p:sp>
        <p:nvSpPr>
          <p:cNvPr id="7168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None/>
            </a:pPr>
            <a:r>
              <a:rPr lang="en-US" smtClean="0"/>
              <a:t>	</a:t>
            </a:r>
            <a:r>
              <a:rPr lang="en-US" u="sng" smtClean="0"/>
              <a:t>Example</a:t>
            </a:r>
            <a:r>
              <a:rPr lang="en-US" smtClean="0"/>
              <a:t> with </a:t>
            </a:r>
            <a:r>
              <a:rPr lang="en-US" i="1" smtClean="0"/>
              <a:t>L= </a:t>
            </a:r>
            <a:r>
              <a:rPr lang="en-US" smtClean="0"/>
              <a:t>3: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		 </a:t>
            </a:r>
            <a:r>
              <a:rPr lang="en-US" sz="1200" smtClean="0"/>
              <a:t> </a:t>
            </a:r>
            <a:fld id="{11C22246-74C6-4864-A98B-64775B3C94EE}" type="slidenum">
              <a:rPr lang="en-US" sz="1200" smtClean="0">
                <a:solidFill>
                  <a:srgbClr val="003399"/>
                </a:solidFill>
              </a:rPr>
              <a:pPr>
                <a:defRPr/>
              </a:pPr>
              <a:t>58</a:t>
            </a:fld>
            <a:endParaRPr lang="en-US" sz="1200">
              <a:solidFill>
                <a:srgbClr val="003399"/>
              </a:solidFill>
            </a:endParaRPr>
          </a:p>
        </p:txBody>
      </p:sp>
      <p:pic>
        <p:nvPicPr>
          <p:cNvPr id="7168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71800" y="1243013"/>
            <a:ext cx="3276600" cy="4014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Polyphase Filters (34)</a:t>
            </a:r>
          </a:p>
        </p:txBody>
      </p:sp>
      <p:sp>
        <p:nvSpPr>
          <p:cNvPr id="7270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None/>
            </a:pPr>
            <a:r>
              <a:rPr lang="en-US" smtClean="0"/>
              <a:t>	How to get </a:t>
            </a:r>
            <a:r>
              <a:rPr lang="en-US" i="1" smtClean="0"/>
              <a:t>y</a:t>
            </a:r>
            <a:r>
              <a:rPr lang="en-US" smtClean="0"/>
              <a:t>[</a:t>
            </a:r>
            <a:r>
              <a:rPr lang="en-US" i="1" smtClean="0"/>
              <a:t>n</a:t>
            </a:r>
            <a:r>
              <a:rPr lang="en-US" smtClean="0"/>
              <a:t>]</a:t>
            </a:r>
            <a:r>
              <a:rPr lang="en-US" i="1" smtClean="0"/>
              <a:t> </a:t>
            </a:r>
            <a:r>
              <a:rPr lang="en-US" smtClean="0"/>
              <a:t>from the v</a:t>
            </a:r>
            <a:r>
              <a:rPr lang="en-US" i="1" baseline="-25000" smtClean="0"/>
              <a:t>l</a:t>
            </a:r>
            <a:r>
              <a:rPr lang="en-US" smtClean="0"/>
              <a:t>’s?</a:t>
            </a:r>
          </a:p>
          <a:p>
            <a:pPr>
              <a:buFont typeface="Wingdings" pitchFamily="2" charset="2"/>
              <a:buNone/>
            </a:pPr>
            <a:endParaRPr lang="en-US" smtClean="0"/>
          </a:p>
          <a:p>
            <a:pPr>
              <a:buFont typeface="Wingdings" pitchFamily="2" charset="2"/>
              <a:buNone/>
            </a:pPr>
            <a:endParaRPr lang="en-US" smtClean="0"/>
          </a:p>
          <a:p>
            <a:pPr>
              <a:buFont typeface="Wingdings" pitchFamily="2" charset="2"/>
              <a:buNone/>
            </a:pPr>
            <a:endParaRPr lang="en-US" smtClean="0"/>
          </a:p>
          <a:p>
            <a:pPr>
              <a:buFont typeface="Wingdings" pitchFamily="2" charset="2"/>
              <a:buNone/>
            </a:pPr>
            <a:endParaRPr lang="en-US" smtClean="0"/>
          </a:p>
          <a:p>
            <a:pPr>
              <a:buFont typeface="Wingdings" pitchFamily="2" charset="2"/>
              <a:buNone/>
            </a:pPr>
            <a:endParaRPr lang="en-US" smtClean="0"/>
          </a:p>
          <a:p>
            <a:pPr>
              <a:buFont typeface="Wingdings" pitchFamily="2" charset="2"/>
              <a:buNone/>
            </a:pPr>
            <a:endParaRPr lang="en-US" smtClean="0"/>
          </a:p>
          <a:p>
            <a:pPr>
              <a:buFont typeface="Wingdings" pitchFamily="2" charset="2"/>
              <a:buNone/>
            </a:pPr>
            <a:endParaRPr lang="en-US" smtClean="0"/>
          </a:p>
          <a:p>
            <a:pPr>
              <a:buFont typeface="Wingdings" pitchFamily="2" charset="2"/>
              <a:buNone/>
            </a:pPr>
            <a:endParaRPr lang="en-US" smtClean="0"/>
          </a:p>
          <a:p>
            <a:pPr>
              <a:buFont typeface="Wingdings" pitchFamily="2" charset="2"/>
              <a:buNone/>
            </a:pPr>
            <a:endParaRPr lang="en-US" smtClean="0"/>
          </a:p>
          <a:p>
            <a:pPr>
              <a:buFont typeface="Wingdings" pitchFamily="2" charset="2"/>
              <a:buNone/>
            </a:pPr>
            <a:endParaRPr lang="en-US" sz="2400" smtClean="0"/>
          </a:p>
          <a:p>
            <a:pPr>
              <a:buFont typeface="Wingdings" pitchFamily="2" charset="2"/>
              <a:buNone/>
            </a:pPr>
            <a:r>
              <a:rPr lang="en-US" smtClean="0"/>
              <a:t>	   To get </a:t>
            </a:r>
            <a:r>
              <a:rPr lang="en-US" i="1" smtClean="0"/>
              <a:t>y</a:t>
            </a:r>
            <a:r>
              <a:rPr lang="en-US" smtClean="0"/>
              <a:t>[</a:t>
            </a:r>
            <a:r>
              <a:rPr lang="en-US" i="1" smtClean="0"/>
              <a:t>n</a:t>
            </a:r>
            <a:r>
              <a:rPr lang="en-US" smtClean="0"/>
              <a:t>]: add up the delayed interpolated components: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		 </a:t>
            </a:r>
            <a:r>
              <a:rPr lang="en-US" sz="1200" smtClean="0"/>
              <a:t> </a:t>
            </a:r>
            <a:fld id="{B151BF09-62B7-4D92-AB82-2DE3C1FCDBCC}" type="slidenum">
              <a:rPr lang="en-US" sz="1200" smtClean="0">
                <a:solidFill>
                  <a:srgbClr val="003399"/>
                </a:solidFill>
              </a:rPr>
              <a:pPr>
                <a:defRPr/>
              </a:pPr>
              <a:t>59</a:t>
            </a:fld>
            <a:endParaRPr lang="en-US" sz="1200">
              <a:solidFill>
                <a:srgbClr val="003399"/>
              </a:solidFill>
            </a:endParaRPr>
          </a:p>
        </p:txBody>
      </p:sp>
      <p:pic>
        <p:nvPicPr>
          <p:cNvPr id="72709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19200" y="1479550"/>
            <a:ext cx="6934200" cy="339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2710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8200" y="5589588"/>
            <a:ext cx="7620000" cy="354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Introduction (4)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		 </a:t>
            </a:r>
            <a:r>
              <a:rPr lang="en-US" sz="1200" smtClean="0"/>
              <a:t> </a:t>
            </a:r>
            <a:fld id="{57DEA934-D477-4548-BE3E-8C3CA64B9F8F}" type="slidenum">
              <a:rPr lang="en-US" sz="1200" smtClean="0">
                <a:solidFill>
                  <a:srgbClr val="003399"/>
                </a:solidFill>
              </a:rPr>
              <a:pPr>
                <a:defRPr/>
              </a:pPr>
              <a:t>6</a:t>
            </a:fld>
            <a:endParaRPr lang="en-US" sz="1200">
              <a:solidFill>
                <a:srgbClr val="003399"/>
              </a:solidFill>
            </a:endParaRPr>
          </a:p>
        </p:txBody>
      </p:sp>
      <p:pic>
        <p:nvPicPr>
          <p:cNvPr id="1843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533400" y="914400"/>
            <a:ext cx="8094663" cy="4983163"/>
          </a:xfr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Polyphase Filters (35)</a:t>
            </a:r>
          </a:p>
        </p:txBody>
      </p:sp>
      <p:sp>
        <p:nvSpPr>
          <p:cNvPr id="7373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None/>
            </a:pPr>
            <a:r>
              <a:rPr lang="en-US" smtClean="0"/>
              <a:t>	</a:t>
            </a:r>
            <a:r>
              <a:rPr lang="en-US" smtClean="0">
                <a:cs typeface="Times New Roman" pitchFamily="18" charset="0"/>
              </a:rPr>
              <a:t>From this we see that we can write:</a:t>
            </a:r>
          </a:p>
          <a:p>
            <a:pPr>
              <a:buFont typeface="Wingdings" pitchFamily="2" charset="2"/>
              <a:buNone/>
            </a:pPr>
            <a:endParaRPr lang="en-US" smtClean="0">
              <a:cs typeface="Times New Roman" pitchFamily="18" charset="0"/>
            </a:endParaRPr>
          </a:p>
          <a:p>
            <a:pPr>
              <a:buFont typeface="Wingdings" pitchFamily="2" charset="2"/>
              <a:buNone/>
            </a:pPr>
            <a:endParaRPr lang="en-US" sz="2400" smtClean="0">
              <a:cs typeface="Times New Roman" pitchFamily="18" charset="0"/>
            </a:endParaRPr>
          </a:p>
          <a:p>
            <a:pPr>
              <a:buFont typeface="Wingdings" pitchFamily="2" charset="2"/>
              <a:buNone/>
            </a:pPr>
            <a:r>
              <a:rPr lang="en-US" smtClean="0">
                <a:cs typeface="Times New Roman" pitchFamily="18" charset="0"/>
              </a:rPr>
              <a:t>	</a:t>
            </a:r>
            <a:r>
              <a:rPr lang="en-US" smtClean="0"/>
              <a:t>This leads to the following polyphase implementation for expansion: </a:t>
            </a:r>
          </a:p>
          <a:p>
            <a:pPr>
              <a:buFont typeface="Wingdings" pitchFamily="2" charset="2"/>
              <a:buNone/>
            </a:pPr>
            <a:endParaRPr lang="en-US" smtClean="0">
              <a:cs typeface="Times New Roman" pitchFamily="18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		 </a:t>
            </a:r>
            <a:r>
              <a:rPr lang="en-US" sz="1200" smtClean="0"/>
              <a:t> </a:t>
            </a:r>
            <a:fld id="{ED087EDB-1E49-4E54-AB8A-19A76127FA2A}" type="slidenum">
              <a:rPr lang="en-US" sz="1200" smtClean="0">
                <a:solidFill>
                  <a:srgbClr val="003399"/>
                </a:solidFill>
              </a:rPr>
              <a:pPr>
                <a:defRPr/>
              </a:pPr>
              <a:t>60</a:t>
            </a:fld>
            <a:endParaRPr lang="en-US" sz="1200">
              <a:solidFill>
                <a:srgbClr val="003399"/>
              </a:solidFill>
            </a:endParaRPr>
          </a:p>
        </p:txBody>
      </p:sp>
      <p:pic>
        <p:nvPicPr>
          <p:cNvPr id="73733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19200" y="1219200"/>
            <a:ext cx="6858000" cy="757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3734" name="Picture 4"/>
          <p:cNvPicPr>
            <a:picLocks noChangeAspect="1" noChangeArrowheads="1"/>
          </p:cNvPicPr>
          <p:nvPr/>
        </p:nvPicPr>
        <p:blipFill>
          <a:blip r:embed="rId3" cstate="print">
            <a:lum contrast="40000"/>
          </a:blip>
          <a:srcRect/>
          <a:stretch>
            <a:fillRect/>
          </a:stretch>
        </p:blipFill>
        <p:spPr bwMode="auto">
          <a:xfrm>
            <a:off x="1524000" y="2667000"/>
            <a:ext cx="6172200" cy="3424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Polyphase Filters (36)</a:t>
            </a:r>
          </a:p>
        </p:txBody>
      </p:sp>
      <p:sp>
        <p:nvSpPr>
          <p:cNvPr id="7475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None/>
            </a:pPr>
            <a:r>
              <a:rPr lang="en-US" smtClean="0"/>
              <a:t>	An equivalent alternate form of this processing is: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		 </a:t>
            </a:r>
            <a:r>
              <a:rPr lang="en-US" sz="1200" smtClean="0"/>
              <a:t> </a:t>
            </a:r>
            <a:fld id="{DDFAC3D4-896A-4185-907F-FFA8292951AE}" type="slidenum">
              <a:rPr lang="en-US" sz="1200" smtClean="0">
                <a:solidFill>
                  <a:srgbClr val="003399"/>
                </a:solidFill>
              </a:rPr>
              <a:pPr>
                <a:defRPr/>
              </a:pPr>
              <a:t>61</a:t>
            </a:fld>
            <a:endParaRPr lang="en-US" sz="1200">
              <a:solidFill>
                <a:srgbClr val="003399"/>
              </a:solidFill>
            </a:endParaRPr>
          </a:p>
        </p:txBody>
      </p:sp>
      <p:pic>
        <p:nvPicPr>
          <p:cNvPr id="74757" name="Picture 2"/>
          <p:cNvPicPr>
            <a:picLocks noChangeAspect="1" noChangeArrowheads="1"/>
          </p:cNvPicPr>
          <p:nvPr/>
        </p:nvPicPr>
        <p:blipFill>
          <a:blip r:embed="rId2" cstate="print">
            <a:lum contrast="40000"/>
          </a:blip>
          <a:srcRect/>
          <a:stretch>
            <a:fillRect/>
          </a:stretch>
        </p:blipFill>
        <p:spPr bwMode="auto">
          <a:xfrm>
            <a:off x="1333500" y="1535113"/>
            <a:ext cx="6515100" cy="3722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Polyphase Filters (37)</a:t>
            </a:r>
          </a:p>
        </p:txBody>
      </p:sp>
      <p:sp>
        <p:nvSpPr>
          <p:cNvPr id="75779" name="Content Placeholder 2"/>
          <p:cNvSpPr>
            <a:spLocks noGrp="1"/>
          </p:cNvSpPr>
          <p:nvPr>
            <p:ph idx="1"/>
          </p:nvPr>
        </p:nvSpPr>
        <p:spPr>
          <a:xfrm>
            <a:off x="685800" y="914400"/>
            <a:ext cx="7772400" cy="5181600"/>
          </a:xfrm>
        </p:spPr>
        <p:txBody>
          <a:bodyPr/>
          <a:lstStyle/>
          <a:p>
            <a:r>
              <a:rPr lang="en-US" b="1" u="sng" smtClean="0"/>
              <a:t>To change the rate by rational factor of </a:t>
            </a:r>
            <a:r>
              <a:rPr lang="en-US" b="1" i="1" u="sng" smtClean="0"/>
              <a:t>L/M</a:t>
            </a:r>
            <a:r>
              <a:rPr lang="en-US" b="1" i="1" smtClean="0"/>
              <a:t>: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		 </a:t>
            </a:r>
            <a:r>
              <a:rPr lang="en-US" sz="1200" smtClean="0"/>
              <a:t> </a:t>
            </a:r>
            <a:fld id="{7F47604D-FFC5-4F2F-865D-69072D6EAF38}" type="slidenum">
              <a:rPr lang="en-US" sz="1200" smtClean="0">
                <a:solidFill>
                  <a:srgbClr val="003399"/>
                </a:solidFill>
              </a:rPr>
              <a:pPr>
                <a:defRPr/>
              </a:pPr>
              <a:t>62</a:t>
            </a:fld>
            <a:endParaRPr lang="en-US" sz="1200">
              <a:solidFill>
                <a:srgbClr val="003399"/>
              </a:solidFill>
            </a:endParaRPr>
          </a:p>
        </p:txBody>
      </p:sp>
      <p:pic>
        <p:nvPicPr>
          <p:cNvPr id="75781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76400" y="1524000"/>
            <a:ext cx="5741988" cy="259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Multistage Rate Change (1)</a:t>
            </a:r>
          </a:p>
        </p:txBody>
      </p:sp>
      <p:sp>
        <p:nvSpPr>
          <p:cNvPr id="76803" name="Content Placeholder 2"/>
          <p:cNvSpPr>
            <a:spLocks noGrp="1"/>
          </p:cNvSpPr>
          <p:nvPr>
            <p:ph idx="1"/>
          </p:nvPr>
        </p:nvSpPr>
        <p:spPr>
          <a:xfrm>
            <a:off x="685800" y="838200"/>
            <a:ext cx="8001000" cy="5181600"/>
          </a:xfrm>
        </p:spPr>
        <p:txBody>
          <a:bodyPr/>
          <a:lstStyle/>
          <a:p>
            <a:r>
              <a:rPr lang="en-US" b="1" u="sng" smtClean="0"/>
              <a:t>Motivation for Multi-stage schemes</a:t>
            </a:r>
            <a:endParaRPr lang="en-US" smtClean="0"/>
          </a:p>
          <a:p>
            <a:pPr>
              <a:buFont typeface="Wingdings" pitchFamily="2" charset="2"/>
              <a:buNone/>
            </a:pPr>
            <a:r>
              <a:rPr lang="en-US" smtClean="0"/>
              <a:t>	</a:t>
            </a:r>
            <a:r>
              <a:rPr lang="en-US" u="sng" smtClean="0"/>
              <a:t>Consider Decimation</a:t>
            </a:r>
            <a:r>
              <a:rPr lang="en-US" smtClean="0"/>
              <a:t>:</a:t>
            </a:r>
          </a:p>
          <a:p>
            <a:pPr>
              <a:buFont typeface="Wingdings" pitchFamily="2" charset="2"/>
              <a:buNone/>
            </a:pPr>
            <a:r>
              <a:rPr lang="en-US" smtClean="0"/>
              <a:t>	When </a:t>
            </a:r>
            <a:r>
              <a:rPr lang="en-US" i="1" smtClean="0"/>
              <a:t>M </a:t>
            </a:r>
            <a:r>
              <a:rPr lang="en-US" smtClean="0"/>
              <a:t>is large (typically &gt; 10 or so) it is usually inefficient to implement decimation in a single step (i.e., in a single stage).</a:t>
            </a:r>
            <a:endParaRPr lang="en-US" sz="800" smtClean="0"/>
          </a:p>
          <a:p>
            <a:pPr>
              <a:buFont typeface="Wingdings" pitchFamily="2" charset="2"/>
              <a:buNone/>
            </a:pPr>
            <a:r>
              <a:rPr lang="en-US" smtClean="0"/>
              <a:t>	</a:t>
            </a:r>
            <a:r>
              <a:rPr lang="en-US" u="sng" smtClean="0"/>
              <a:t>Reason</a:t>
            </a:r>
            <a:r>
              <a:rPr lang="en-US" smtClean="0"/>
              <a:t>: Large </a:t>
            </a:r>
            <a:r>
              <a:rPr lang="en-US" i="1" smtClean="0"/>
              <a:t>M </a:t>
            </a:r>
            <a:r>
              <a:rPr lang="en-US" smtClean="0"/>
              <a:t>requires the LPF to have a stopband edge of </a:t>
            </a:r>
            <a:r>
              <a:rPr lang="en-US" i="1" smtClean="0"/>
              <a:t>θ</a:t>
            </a:r>
            <a:r>
              <a:rPr lang="en-US" i="1" baseline="-25000" smtClean="0"/>
              <a:t>s</a:t>
            </a:r>
            <a:r>
              <a:rPr lang="en-US" i="1" smtClean="0"/>
              <a:t> = π/M, </a:t>
            </a:r>
            <a:r>
              <a:rPr lang="en-US" smtClean="0"/>
              <a:t>which is small for large </a:t>
            </a:r>
            <a:r>
              <a:rPr lang="en-US" i="1" smtClean="0"/>
              <a:t>M</a:t>
            </a:r>
          </a:p>
          <a:p>
            <a:pPr>
              <a:buFont typeface="Wingdings" pitchFamily="2" charset="2"/>
              <a:buNone/>
            </a:pPr>
            <a:r>
              <a:rPr lang="en-US" i="1" smtClean="0"/>
              <a:t>	</a:t>
            </a:r>
            <a:r>
              <a:rPr lang="en-US" smtClean="0">
                <a:sym typeface="Symbol" pitchFamily="18" charset="2"/>
              </a:rPr>
              <a:t></a:t>
            </a:r>
            <a:r>
              <a:rPr lang="en-US" i="1" smtClean="0">
                <a:sym typeface="Symbol" pitchFamily="18" charset="2"/>
              </a:rPr>
              <a:t> </a:t>
            </a:r>
            <a:r>
              <a:rPr lang="en-US" smtClean="0"/>
              <a:t>Need a LPF with a very narrow passband</a:t>
            </a:r>
          </a:p>
          <a:p>
            <a:pPr>
              <a:buFont typeface="Wingdings" pitchFamily="2" charset="2"/>
              <a:buNone/>
            </a:pPr>
            <a:r>
              <a:rPr lang="en-US" smtClean="0"/>
              <a:t>	</a:t>
            </a:r>
            <a:r>
              <a:rPr lang="en-US" smtClean="0">
                <a:sym typeface="Symbol" pitchFamily="18" charset="2"/>
              </a:rPr>
              <a:t> </a:t>
            </a:r>
            <a:r>
              <a:rPr lang="en-US" smtClean="0"/>
              <a:t>Requires a long FIR filter</a:t>
            </a:r>
          </a:p>
          <a:p>
            <a:pPr>
              <a:buFont typeface="Wingdings" pitchFamily="2" charset="2"/>
              <a:buNone/>
            </a:pPr>
            <a:r>
              <a:rPr lang="en-US" smtClean="0"/>
              <a:t>	</a:t>
            </a:r>
            <a:r>
              <a:rPr lang="en-US" smtClean="0">
                <a:sym typeface="Symbol" pitchFamily="18" charset="2"/>
              </a:rPr>
              <a:t> </a:t>
            </a:r>
            <a:r>
              <a:rPr lang="en-US" smtClean="0"/>
              <a:t>Inefficient since long filters require a large number of multiplies.</a:t>
            </a:r>
          </a:p>
          <a:p>
            <a:pPr>
              <a:buFont typeface="Wingdings" pitchFamily="2" charset="2"/>
              <a:buNone/>
            </a:pPr>
            <a:endParaRPr lang="en-US" sz="800" smtClean="0"/>
          </a:p>
          <a:p>
            <a:pPr>
              <a:buFont typeface="Wingdings" pitchFamily="2" charset="2"/>
              <a:buNone/>
            </a:pPr>
            <a:r>
              <a:rPr lang="en-US" smtClean="0"/>
              <a:t>	</a:t>
            </a:r>
            <a:r>
              <a:rPr lang="en-US" u="sng" smtClean="0"/>
              <a:t>Solution</a:t>
            </a:r>
            <a:r>
              <a:rPr lang="en-US" smtClean="0"/>
              <a:t>: If </a:t>
            </a:r>
            <a:r>
              <a:rPr lang="en-US" i="1" smtClean="0"/>
              <a:t>M </a:t>
            </a:r>
            <a:r>
              <a:rPr lang="en-US" smtClean="0"/>
              <a:t>can be factored into a product of integers </a:t>
            </a:r>
          </a:p>
          <a:p>
            <a:pPr>
              <a:buFont typeface="Wingdings" pitchFamily="2" charset="2"/>
              <a:buNone/>
            </a:pPr>
            <a:r>
              <a:rPr lang="en-US" smtClean="0"/>
              <a:t>	(</a:t>
            </a:r>
            <a:r>
              <a:rPr lang="en-US" i="1" smtClean="0"/>
              <a:t>M= M</a:t>
            </a:r>
            <a:r>
              <a:rPr lang="en-US" baseline="-25000" smtClean="0"/>
              <a:t>1</a:t>
            </a:r>
            <a:r>
              <a:rPr lang="en-US" i="1" smtClean="0"/>
              <a:t> M</a:t>
            </a:r>
            <a:r>
              <a:rPr lang="en-US" baseline="-25000" smtClean="0"/>
              <a:t>2</a:t>
            </a:r>
            <a:r>
              <a:rPr lang="en-US" i="1" smtClean="0"/>
              <a:t> M</a:t>
            </a:r>
            <a:r>
              <a:rPr lang="en-US" baseline="-25000" smtClean="0"/>
              <a:t>3</a:t>
            </a:r>
            <a:r>
              <a:rPr lang="en-US" i="1" smtClean="0"/>
              <a:t>…M</a:t>
            </a:r>
            <a:r>
              <a:rPr lang="en-US" i="1" baseline="-25000" smtClean="0"/>
              <a:t>p</a:t>
            </a:r>
            <a:r>
              <a:rPr lang="en-US" smtClean="0"/>
              <a:t>)</a:t>
            </a:r>
            <a:r>
              <a:rPr lang="en-US" i="1" smtClean="0"/>
              <a:t>. </a:t>
            </a:r>
            <a:r>
              <a:rPr lang="en-US" smtClean="0"/>
              <a:t>Then decimation by </a:t>
            </a:r>
            <a:r>
              <a:rPr lang="en-US" i="1" smtClean="0"/>
              <a:t>M </a:t>
            </a:r>
            <a:r>
              <a:rPr lang="en-US" smtClean="0"/>
              <a:t>can be done by:</a:t>
            </a:r>
          </a:p>
          <a:p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		 </a:t>
            </a:r>
            <a:r>
              <a:rPr lang="en-US" sz="1200" smtClean="0"/>
              <a:t> </a:t>
            </a:r>
            <a:fld id="{FE35AB66-56F8-4C91-A42D-04348E2E047C}" type="slidenum">
              <a:rPr lang="en-US" sz="1200" smtClean="0">
                <a:solidFill>
                  <a:srgbClr val="003399"/>
                </a:solidFill>
              </a:rPr>
              <a:pPr>
                <a:defRPr/>
              </a:pPr>
              <a:t>63</a:t>
            </a:fld>
            <a:endParaRPr lang="en-US" sz="1200">
              <a:solidFill>
                <a:srgbClr val="003399"/>
              </a:solidFill>
            </a:endParaRPr>
          </a:p>
        </p:txBody>
      </p:sp>
      <p:pic>
        <p:nvPicPr>
          <p:cNvPr id="7680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74763" y="4953000"/>
            <a:ext cx="6802437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Multistage Rate Change (2)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None/>
              <a:defRPr/>
            </a:pPr>
            <a:r>
              <a:rPr lang="en-US" dirty="0" smtClean="0"/>
              <a:t>	Certainly, you need </a:t>
            </a:r>
            <a:r>
              <a:rPr lang="en-US" i="1" dirty="0" smtClean="0"/>
              <a:t>H</a:t>
            </a:r>
            <a:r>
              <a:rPr lang="en-US" baseline="-25000" dirty="0" smtClean="0"/>
              <a:t>1</a:t>
            </a:r>
            <a:r>
              <a:rPr lang="en-US" dirty="0" smtClean="0"/>
              <a:t>(</a:t>
            </a:r>
            <a:r>
              <a:rPr lang="en-US" i="1" dirty="0" smtClean="0"/>
              <a:t>z</a:t>
            </a:r>
            <a:r>
              <a:rPr lang="en-US" dirty="0" smtClean="0"/>
              <a:t>) to have </a:t>
            </a:r>
            <a:r>
              <a:rPr lang="en-US" i="1" dirty="0" err="1" smtClean="0"/>
              <a:t>θ</a:t>
            </a:r>
            <a:r>
              <a:rPr lang="en-US" i="1" baseline="-25000" dirty="0" err="1" smtClean="0"/>
              <a:t>s</a:t>
            </a:r>
            <a:r>
              <a:rPr lang="en-US" i="1" dirty="0" smtClean="0"/>
              <a:t> = π/M</a:t>
            </a:r>
            <a:r>
              <a:rPr lang="en-US" baseline="-25000" dirty="0" smtClean="0"/>
              <a:t>1</a:t>
            </a:r>
            <a:r>
              <a:rPr lang="en-US" i="1" dirty="0" smtClean="0"/>
              <a:t> &gt; π/M </a:t>
            </a:r>
            <a:r>
              <a:rPr lang="en-US" dirty="0" smtClean="0"/>
              <a:t>so no aliasing occurs after </a:t>
            </a:r>
            <a:r>
              <a:rPr lang="en-US" i="1" dirty="0" smtClean="0"/>
              <a:t>↓M</a:t>
            </a:r>
            <a:r>
              <a:rPr lang="en-US" baseline="-25000" dirty="0" smtClean="0"/>
              <a:t>1</a:t>
            </a:r>
            <a:r>
              <a:rPr lang="en-US" i="1" dirty="0" smtClean="0"/>
              <a:t>. </a:t>
            </a:r>
            <a:r>
              <a:rPr lang="en-US" dirty="0" smtClean="0"/>
              <a:t>But, it is even better than that we can let </a:t>
            </a:r>
            <a:r>
              <a:rPr lang="en-US" i="1" dirty="0" err="1" smtClean="0"/>
              <a:t>θ</a:t>
            </a:r>
            <a:r>
              <a:rPr lang="en-US" i="1" baseline="-25000" dirty="0" err="1" smtClean="0"/>
              <a:t>s</a:t>
            </a:r>
            <a:r>
              <a:rPr lang="en-US" i="1" dirty="0" smtClean="0"/>
              <a:t> &gt; π/M</a:t>
            </a:r>
            <a:r>
              <a:rPr lang="en-US" baseline="-25000" dirty="0" smtClean="0"/>
              <a:t>1</a:t>
            </a:r>
            <a:r>
              <a:rPr lang="en-US" i="1" dirty="0" smtClean="0"/>
              <a:t> </a:t>
            </a:r>
            <a:r>
              <a:rPr lang="en-US" dirty="0" smtClean="0"/>
              <a:t>which lets some aliasing occurred but gets suppressed by the next filter, </a:t>
            </a:r>
            <a:r>
              <a:rPr lang="en-US" i="1" dirty="0" smtClean="0"/>
              <a:t>H</a:t>
            </a:r>
            <a:r>
              <a:rPr lang="en-US" baseline="-25000" dirty="0" smtClean="0"/>
              <a:t>2</a:t>
            </a:r>
            <a:r>
              <a:rPr lang="en-US" dirty="0" smtClean="0"/>
              <a:t>(</a:t>
            </a:r>
            <a:r>
              <a:rPr lang="en-US" i="1" dirty="0" smtClean="0"/>
              <a:t>z</a:t>
            </a:r>
            <a:r>
              <a:rPr lang="en-US" dirty="0" smtClean="0"/>
              <a:t>).</a:t>
            </a:r>
          </a:p>
          <a:p>
            <a:pPr>
              <a:buFont typeface="Wingdings" pitchFamily="2" charset="2"/>
              <a:buNone/>
              <a:defRPr/>
            </a:pPr>
            <a:r>
              <a:rPr lang="en-US" dirty="0" smtClean="0"/>
              <a:t>		Higher </a:t>
            </a:r>
            <a:r>
              <a:rPr lang="en-US" dirty="0" err="1" smtClean="0"/>
              <a:t>stopband</a:t>
            </a:r>
            <a:r>
              <a:rPr lang="en-US" dirty="0" smtClean="0"/>
              <a:t> edge </a:t>
            </a:r>
            <a:r>
              <a:rPr lang="en-US" dirty="0" smtClean="0">
                <a:sym typeface="Symbol"/>
              </a:rPr>
              <a:t> </a:t>
            </a:r>
            <a:r>
              <a:rPr lang="en-US" dirty="0" smtClean="0"/>
              <a:t>Shorter filter </a:t>
            </a:r>
            <a:r>
              <a:rPr lang="en-US" dirty="0" smtClean="0">
                <a:sym typeface="Symbol"/>
              </a:rPr>
              <a:t> </a:t>
            </a:r>
            <a:r>
              <a:rPr lang="en-US" dirty="0" smtClean="0"/>
              <a:t>More efficient</a:t>
            </a:r>
          </a:p>
          <a:p>
            <a:pPr>
              <a:buFont typeface="Wingdings" pitchFamily="2" charset="2"/>
              <a:buNone/>
              <a:defRPr/>
            </a:pPr>
            <a:endParaRPr lang="en-US" sz="800" dirty="0" smtClean="0"/>
          </a:p>
          <a:p>
            <a:pPr>
              <a:buFont typeface="Wingdings" pitchFamily="2" charset="2"/>
              <a:buNone/>
              <a:defRPr/>
            </a:pPr>
            <a:r>
              <a:rPr lang="en-US" dirty="0" smtClean="0"/>
              <a:t>	</a:t>
            </a:r>
            <a:r>
              <a:rPr lang="en-US" u="sng" dirty="0" smtClean="0"/>
              <a:t>Consider 2-stage case</a:t>
            </a:r>
            <a:r>
              <a:rPr lang="en-US" dirty="0" smtClean="0"/>
              <a:t>:</a:t>
            </a:r>
          </a:p>
          <a:p>
            <a:pPr>
              <a:buFont typeface="Wingdings" pitchFamily="2" charset="2"/>
              <a:buNone/>
              <a:defRPr/>
            </a:pPr>
            <a:r>
              <a:rPr lang="en-US" dirty="0" smtClean="0"/>
              <a:t>	Say that the signal </a:t>
            </a:r>
            <a:r>
              <a:rPr lang="en-US" i="1" dirty="0" smtClean="0"/>
              <a:t>x</a:t>
            </a:r>
            <a:r>
              <a:rPr lang="en-US" dirty="0" smtClean="0"/>
              <a:t>[</a:t>
            </a:r>
            <a:r>
              <a:rPr lang="en-US" i="1" dirty="0" smtClean="0"/>
              <a:t>n</a:t>
            </a:r>
            <a:r>
              <a:rPr lang="en-US" dirty="0" smtClean="0"/>
              <a:t>] has spectral content only up to frequency</a:t>
            </a:r>
            <a:r>
              <a:rPr lang="en-US" i="1" dirty="0" smtClean="0"/>
              <a:t>  </a:t>
            </a:r>
          </a:p>
          <a:p>
            <a:pPr>
              <a:buFont typeface="Wingdings" pitchFamily="2" charset="2"/>
              <a:buNone/>
              <a:defRPr/>
            </a:pPr>
            <a:r>
              <a:rPr lang="en-US" i="1" dirty="0" smtClean="0"/>
              <a:t>	θ = </a:t>
            </a:r>
            <a:r>
              <a:rPr lang="en-US" i="1" dirty="0" err="1" smtClean="0"/>
              <a:t>θ</a:t>
            </a:r>
            <a:r>
              <a:rPr lang="en-US" i="1" baseline="-25000" dirty="0" err="1" smtClean="0"/>
              <a:t>p</a:t>
            </a:r>
            <a:r>
              <a:rPr lang="en-US" i="1" dirty="0" smtClean="0"/>
              <a:t> &lt; π/M, </a:t>
            </a:r>
            <a:r>
              <a:rPr lang="en-US" dirty="0" smtClean="0"/>
              <a:t>with</a:t>
            </a:r>
            <a:r>
              <a:rPr lang="en-US" i="1" dirty="0" smtClean="0"/>
              <a:t> M = M</a:t>
            </a:r>
            <a:r>
              <a:rPr lang="en-US" baseline="-25000" dirty="0" smtClean="0"/>
              <a:t>1</a:t>
            </a:r>
            <a:r>
              <a:rPr lang="en-US" i="1" dirty="0" smtClean="0"/>
              <a:t>M</a:t>
            </a:r>
            <a:r>
              <a:rPr lang="en-US" baseline="-25000" dirty="0" smtClean="0"/>
              <a:t>2</a:t>
            </a:r>
            <a:r>
              <a:rPr lang="en-US" i="1" dirty="0" smtClean="0"/>
              <a:t>.</a:t>
            </a:r>
          </a:p>
          <a:p>
            <a:pPr lvl="1">
              <a:defRPr/>
            </a:pPr>
            <a:r>
              <a:rPr lang="en-US" dirty="0" smtClean="0">
                <a:ea typeface="+mn-ea"/>
                <a:cs typeface="+mn-cs"/>
              </a:rPr>
              <a:t>Single-stage method:</a:t>
            </a:r>
          </a:p>
          <a:p>
            <a:pPr lvl="1">
              <a:buFont typeface="Wingdings" pitchFamily="2" charset="2"/>
              <a:buNone/>
              <a:defRPr/>
            </a:pPr>
            <a:r>
              <a:rPr lang="en-US" b="1" dirty="0" smtClean="0">
                <a:ea typeface="+mn-ea"/>
                <a:cs typeface="+mn-cs"/>
              </a:rPr>
              <a:t>	</a:t>
            </a:r>
            <a:r>
              <a:rPr lang="en-US" dirty="0" smtClean="0">
                <a:ea typeface="+mn-ea"/>
                <a:cs typeface="+mn-cs"/>
              </a:rPr>
              <a:t>Suppose we decimate using a single-stage scheme:</a:t>
            </a:r>
          </a:p>
          <a:p>
            <a:pPr lvl="1">
              <a:buFont typeface="Wingdings" pitchFamily="2" charset="2"/>
              <a:buNone/>
              <a:defRPr/>
            </a:pPr>
            <a:endParaRPr lang="en-US" dirty="0" smtClean="0">
              <a:ea typeface="+mn-ea"/>
              <a:cs typeface="+mn-cs"/>
            </a:endParaRPr>
          </a:p>
          <a:p>
            <a:pPr lvl="1">
              <a:buFont typeface="Wingdings" pitchFamily="2" charset="2"/>
              <a:buNone/>
              <a:defRPr/>
            </a:pPr>
            <a:endParaRPr lang="en-US" dirty="0" smtClean="0">
              <a:ea typeface="+mn-ea"/>
              <a:cs typeface="+mn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		 </a:t>
            </a:r>
            <a:r>
              <a:rPr lang="en-US" sz="1200" smtClean="0"/>
              <a:t> </a:t>
            </a:r>
            <a:fld id="{8E953CA2-5665-4A5E-A232-89FCB183FE10}" type="slidenum">
              <a:rPr lang="en-US" sz="1200" smtClean="0">
                <a:solidFill>
                  <a:srgbClr val="003399"/>
                </a:solidFill>
              </a:rPr>
              <a:pPr>
                <a:defRPr/>
              </a:pPr>
              <a:t>64</a:t>
            </a:fld>
            <a:endParaRPr lang="en-US" sz="1200">
              <a:solidFill>
                <a:srgbClr val="003399"/>
              </a:solidFill>
            </a:endParaRPr>
          </a:p>
        </p:txBody>
      </p:sp>
      <p:pic>
        <p:nvPicPr>
          <p:cNvPr id="77829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24200" y="4560888"/>
            <a:ext cx="2895600" cy="696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Multistage Rate Change (3)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None/>
              <a:tabLst>
                <a:tab pos="685800" algn="l"/>
              </a:tabLst>
              <a:defRPr/>
            </a:pPr>
            <a:r>
              <a:rPr lang="en-US" dirty="0" smtClean="0"/>
              <a:t>		Then we need</a:t>
            </a:r>
          </a:p>
          <a:p>
            <a:pPr>
              <a:buFont typeface="Wingdings" pitchFamily="2" charset="2"/>
              <a:buNone/>
              <a:defRPr/>
            </a:pPr>
            <a:endParaRPr lang="en-US" dirty="0" smtClean="0"/>
          </a:p>
          <a:p>
            <a:pPr>
              <a:buFont typeface="Wingdings" pitchFamily="2" charset="2"/>
              <a:buNone/>
              <a:defRPr/>
            </a:pPr>
            <a:endParaRPr lang="en-US" dirty="0" smtClean="0"/>
          </a:p>
          <a:p>
            <a:pPr>
              <a:buFont typeface="Wingdings" pitchFamily="2" charset="2"/>
              <a:buNone/>
              <a:defRPr/>
            </a:pPr>
            <a:endParaRPr lang="en-US" dirty="0" smtClean="0"/>
          </a:p>
          <a:p>
            <a:pPr>
              <a:buFont typeface="Wingdings" pitchFamily="2" charset="2"/>
              <a:buNone/>
              <a:defRPr/>
            </a:pPr>
            <a:endParaRPr lang="en-US" dirty="0" smtClean="0"/>
          </a:p>
          <a:p>
            <a:pPr>
              <a:buFont typeface="Wingdings" pitchFamily="2" charset="2"/>
              <a:buNone/>
              <a:defRPr/>
            </a:pPr>
            <a:endParaRPr lang="en-US" dirty="0" smtClean="0"/>
          </a:p>
          <a:p>
            <a:pPr lvl="1">
              <a:defRPr/>
            </a:pPr>
            <a:r>
              <a:rPr lang="en-US" dirty="0" smtClean="0">
                <a:ea typeface="+mn-ea"/>
                <a:cs typeface="+mn-cs"/>
              </a:rPr>
              <a:t>2-stage method:</a:t>
            </a:r>
          </a:p>
          <a:p>
            <a:pPr lvl="1">
              <a:defRPr/>
            </a:pPr>
            <a:endParaRPr lang="en-US" dirty="0" smtClean="0">
              <a:ea typeface="+mn-ea"/>
              <a:cs typeface="+mn-cs"/>
            </a:endParaRPr>
          </a:p>
          <a:p>
            <a:pPr lvl="1">
              <a:defRPr/>
            </a:pPr>
            <a:endParaRPr lang="en-US" dirty="0" smtClean="0">
              <a:ea typeface="+mn-ea"/>
              <a:cs typeface="+mn-cs"/>
            </a:endParaRPr>
          </a:p>
          <a:p>
            <a:pPr lvl="1">
              <a:defRPr/>
            </a:pPr>
            <a:endParaRPr lang="en-US" dirty="0" smtClean="0">
              <a:ea typeface="+mn-ea"/>
              <a:cs typeface="+mn-cs"/>
            </a:endParaRPr>
          </a:p>
          <a:p>
            <a:pPr marL="746125" lvl="1" indent="-288925">
              <a:buFont typeface="Wingdings" pitchFamily="2" charset="2"/>
              <a:buNone/>
              <a:defRPr/>
            </a:pPr>
            <a:r>
              <a:rPr lang="en-US" dirty="0" smtClean="0">
                <a:ea typeface="+mn-ea"/>
                <a:cs typeface="+mn-cs"/>
              </a:rPr>
              <a:t>	After </a:t>
            </a:r>
            <a:r>
              <a:rPr lang="en-US" i="1" dirty="0" smtClean="0">
                <a:ea typeface="+mn-ea"/>
                <a:cs typeface="+mn-cs"/>
              </a:rPr>
              <a:t>H</a:t>
            </a:r>
            <a:r>
              <a:rPr lang="en-US" baseline="-25000" dirty="0" smtClean="0">
                <a:ea typeface="+mn-ea"/>
                <a:cs typeface="+mn-cs"/>
              </a:rPr>
              <a:t>1</a:t>
            </a:r>
            <a:r>
              <a:rPr lang="en-US" dirty="0" smtClean="0">
                <a:ea typeface="+mn-ea"/>
                <a:cs typeface="+mn-cs"/>
              </a:rPr>
              <a:t>(</a:t>
            </a:r>
            <a:r>
              <a:rPr lang="en-US" i="1" dirty="0" smtClean="0">
                <a:ea typeface="+mn-ea"/>
                <a:cs typeface="+mn-cs"/>
              </a:rPr>
              <a:t>z</a:t>
            </a:r>
            <a:r>
              <a:rPr lang="en-US" dirty="0" smtClean="0">
                <a:ea typeface="+mn-ea"/>
                <a:cs typeface="+mn-cs"/>
              </a:rPr>
              <a:t>)</a:t>
            </a:r>
            <a:r>
              <a:rPr lang="en-US" i="1" dirty="0" smtClean="0">
                <a:ea typeface="+mn-ea"/>
                <a:cs typeface="+mn-cs"/>
              </a:rPr>
              <a:t> </a:t>
            </a:r>
            <a:r>
              <a:rPr lang="en-US" dirty="0" smtClean="0">
                <a:ea typeface="+mn-ea"/>
                <a:cs typeface="+mn-cs"/>
              </a:rPr>
              <a:t>but before </a:t>
            </a:r>
            <a:r>
              <a:rPr lang="en-US" i="1" dirty="0" smtClean="0">
                <a:ea typeface="+mn-ea"/>
                <a:cs typeface="+mn-cs"/>
              </a:rPr>
              <a:t>↓M</a:t>
            </a:r>
            <a:r>
              <a:rPr lang="en-US" baseline="-25000" dirty="0" smtClean="0">
                <a:ea typeface="+mn-ea"/>
                <a:cs typeface="+mn-cs"/>
              </a:rPr>
              <a:t>1 </a:t>
            </a:r>
            <a:r>
              <a:rPr lang="en-US" dirty="0" smtClean="0">
                <a:ea typeface="+mn-ea"/>
                <a:cs typeface="+mn-cs"/>
              </a:rPr>
              <a:t>we need: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		 </a:t>
            </a:r>
            <a:r>
              <a:rPr lang="en-US" sz="1200" smtClean="0"/>
              <a:t> </a:t>
            </a:r>
            <a:fld id="{BEF4F9D0-DFD6-4A5D-9A66-00290CD539D1}" type="slidenum">
              <a:rPr lang="en-US" sz="1200" smtClean="0">
                <a:solidFill>
                  <a:srgbClr val="003399"/>
                </a:solidFill>
              </a:rPr>
              <a:pPr>
                <a:defRPr/>
              </a:pPr>
              <a:t>65</a:t>
            </a:fld>
            <a:endParaRPr lang="en-US" sz="1200">
              <a:solidFill>
                <a:srgbClr val="003399"/>
              </a:solidFill>
            </a:endParaRPr>
          </a:p>
        </p:txBody>
      </p:sp>
      <p:pic>
        <p:nvPicPr>
          <p:cNvPr id="7885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81200" y="1143000"/>
            <a:ext cx="5260975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885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09800" y="3429000"/>
            <a:ext cx="4800600" cy="866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Multistage Rate Change (4)</a:t>
            </a:r>
          </a:p>
        </p:txBody>
      </p:sp>
      <p:sp>
        <p:nvSpPr>
          <p:cNvPr id="7987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None/>
            </a:pPr>
            <a:endParaRPr lang="en-US" smtClean="0"/>
          </a:p>
          <a:p>
            <a:pPr>
              <a:buFont typeface="Wingdings" pitchFamily="2" charset="2"/>
              <a:buNone/>
            </a:pPr>
            <a:endParaRPr lang="en-US" smtClean="0"/>
          </a:p>
          <a:p>
            <a:pPr>
              <a:buFont typeface="Wingdings" pitchFamily="2" charset="2"/>
              <a:buNone/>
            </a:pPr>
            <a:endParaRPr lang="en-US" smtClean="0"/>
          </a:p>
          <a:p>
            <a:pPr>
              <a:buFont typeface="Wingdings" pitchFamily="2" charset="2"/>
              <a:buNone/>
            </a:pPr>
            <a:endParaRPr lang="en-US" smtClean="0"/>
          </a:p>
          <a:p>
            <a:pPr>
              <a:buFont typeface="Wingdings" pitchFamily="2" charset="2"/>
              <a:buNone/>
            </a:pPr>
            <a:endParaRPr lang="en-US" smtClean="0"/>
          </a:p>
          <a:p>
            <a:pPr>
              <a:buFont typeface="Wingdings" pitchFamily="2" charset="2"/>
              <a:buNone/>
            </a:pPr>
            <a:endParaRPr lang="en-US" smtClean="0"/>
          </a:p>
          <a:p>
            <a:pPr>
              <a:buFont typeface="Wingdings" pitchFamily="2" charset="2"/>
              <a:buNone/>
            </a:pPr>
            <a:endParaRPr lang="en-US" smtClean="0"/>
          </a:p>
          <a:p>
            <a:pPr>
              <a:buFont typeface="Wingdings" pitchFamily="2" charset="2"/>
              <a:buNone/>
            </a:pPr>
            <a:endParaRPr lang="en-US" smtClean="0"/>
          </a:p>
          <a:p>
            <a:pPr>
              <a:buFont typeface="Wingdings" pitchFamily="2" charset="2"/>
              <a:buNone/>
            </a:pPr>
            <a:endParaRPr lang="en-US" smtClean="0"/>
          </a:p>
          <a:p>
            <a:endParaRPr lang="en-US" smtClean="0"/>
          </a:p>
          <a:p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		 </a:t>
            </a:r>
            <a:r>
              <a:rPr lang="en-US" sz="1200" smtClean="0"/>
              <a:t> </a:t>
            </a:r>
            <a:fld id="{ED9D67E9-8FEB-45AB-A74C-690EFC2C413D}" type="slidenum">
              <a:rPr lang="en-US" sz="1200" smtClean="0">
                <a:solidFill>
                  <a:srgbClr val="003399"/>
                </a:solidFill>
              </a:rPr>
              <a:pPr>
                <a:defRPr/>
              </a:pPr>
              <a:t>66</a:t>
            </a:fld>
            <a:endParaRPr lang="en-US" sz="1200">
              <a:solidFill>
                <a:srgbClr val="003399"/>
              </a:solidFill>
            </a:endParaRPr>
          </a:p>
        </p:txBody>
      </p:sp>
      <p:pic>
        <p:nvPicPr>
          <p:cNvPr id="7987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95438" y="990600"/>
            <a:ext cx="5948362" cy="2757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Multistage Rate Change (5)</a:t>
            </a:r>
          </a:p>
        </p:txBody>
      </p:sp>
      <p:sp>
        <p:nvSpPr>
          <p:cNvPr id="8089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None/>
            </a:pPr>
            <a:r>
              <a:rPr lang="en-US" smtClean="0"/>
              <a:t>		Let’s see the impact of this slower transition on aliasing:</a:t>
            </a:r>
          </a:p>
          <a:p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		 </a:t>
            </a:r>
            <a:r>
              <a:rPr lang="en-US" sz="1200" smtClean="0"/>
              <a:t> </a:t>
            </a:r>
            <a:fld id="{57149507-122B-4085-8103-83E4EEAA91CF}" type="slidenum">
              <a:rPr lang="en-US" sz="1200" smtClean="0">
                <a:solidFill>
                  <a:srgbClr val="003399"/>
                </a:solidFill>
              </a:rPr>
              <a:pPr>
                <a:defRPr/>
              </a:pPr>
              <a:t>67</a:t>
            </a:fld>
            <a:endParaRPr lang="en-US" sz="1200">
              <a:solidFill>
                <a:srgbClr val="003399"/>
              </a:solidFill>
            </a:endParaRPr>
          </a:p>
        </p:txBody>
      </p:sp>
      <p:pic>
        <p:nvPicPr>
          <p:cNvPr id="80901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81200" y="1244600"/>
            <a:ext cx="6553200" cy="4851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0902" name="TextBox 5"/>
          <p:cNvSpPr txBox="1">
            <a:spLocks noChangeArrowheads="1"/>
          </p:cNvSpPr>
          <p:nvPr/>
        </p:nvSpPr>
        <p:spPr bwMode="auto">
          <a:xfrm>
            <a:off x="533400" y="1066800"/>
            <a:ext cx="1019175" cy="1323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en-US"/>
          </a:p>
          <a:p>
            <a:r>
              <a:rPr lang="en-US"/>
              <a:t>After </a:t>
            </a:r>
          </a:p>
          <a:p>
            <a:r>
              <a:rPr lang="en-US"/>
              <a:t>1</a:t>
            </a:r>
            <a:r>
              <a:rPr lang="en-US" baseline="30000"/>
              <a:t>st</a:t>
            </a:r>
            <a:r>
              <a:rPr lang="en-US"/>
              <a:t> filter</a:t>
            </a:r>
          </a:p>
          <a:p>
            <a:endParaRPr lang="en-US"/>
          </a:p>
        </p:txBody>
      </p:sp>
      <p:sp>
        <p:nvSpPr>
          <p:cNvPr id="80903" name="TextBox 6"/>
          <p:cNvSpPr txBox="1">
            <a:spLocks noChangeArrowheads="1"/>
          </p:cNvSpPr>
          <p:nvPr/>
        </p:nvSpPr>
        <p:spPr bwMode="auto">
          <a:xfrm>
            <a:off x="533400" y="2667000"/>
            <a:ext cx="941388" cy="1323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en-US"/>
          </a:p>
          <a:p>
            <a:r>
              <a:rPr lang="en-US"/>
              <a:t>After </a:t>
            </a:r>
          </a:p>
          <a:p>
            <a:r>
              <a:rPr lang="en-US"/>
              <a:t>1</a:t>
            </a:r>
            <a:r>
              <a:rPr lang="en-US" baseline="30000"/>
              <a:t>st</a:t>
            </a:r>
            <a:r>
              <a:rPr lang="en-US"/>
              <a:t> dec.</a:t>
            </a:r>
          </a:p>
          <a:p>
            <a:endParaRPr lang="en-US"/>
          </a:p>
        </p:txBody>
      </p:sp>
      <p:sp>
        <p:nvSpPr>
          <p:cNvPr id="80904" name="TextBox 7"/>
          <p:cNvSpPr txBox="1">
            <a:spLocks noChangeArrowheads="1"/>
          </p:cNvSpPr>
          <p:nvPr/>
        </p:nvSpPr>
        <p:spPr bwMode="auto">
          <a:xfrm>
            <a:off x="533400" y="4800600"/>
            <a:ext cx="1077913" cy="1323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en-US"/>
          </a:p>
          <a:p>
            <a:r>
              <a:rPr lang="en-US"/>
              <a:t>After </a:t>
            </a:r>
          </a:p>
          <a:p>
            <a:r>
              <a:rPr lang="en-US"/>
              <a:t>2</a:t>
            </a:r>
            <a:r>
              <a:rPr lang="en-US" baseline="30000"/>
              <a:t>nd</a:t>
            </a:r>
            <a:r>
              <a:rPr lang="en-US"/>
              <a:t> filter</a:t>
            </a:r>
          </a:p>
          <a:p>
            <a:endParaRPr lang="en-US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Multistage Rate Change (6)</a:t>
            </a:r>
          </a:p>
        </p:txBody>
      </p:sp>
      <p:sp>
        <p:nvSpPr>
          <p:cNvPr id="8192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None/>
            </a:pPr>
            <a:r>
              <a:rPr lang="en-US" smtClean="0"/>
              <a:t>		So, we want to design a 2-stage multirate scheme instead of a </a:t>
            </a:r>
          </a:p>
          <a:p>
            <a:pPr>
              <a:buFont typeface="Wingdings" pitchFamily="2" charset="2"/>
              <a:buNone/>
            </a:pPr>
            <a:r>
              <a:rPr lang="en-US" smtClean="0"/>
              <a:t>		1-stage multirate scheme with design requirement as:</a:t>
            </a:r>
          </a:p>
          <a:p>
            <a:pPr>
              <a:buFont typeface="Wingdings" pitchFamily="2" charset="2"/>
              <a:buNone/>
            </a:pPr>
            <a:endParaRPr lang="en-US" sz="800" smtClean="0"/>
          </a:p>
          <a:p>
            <a:pPr>
              <a:buFont typeface="Wingdings" pitchFamily="2" charset="2"/>
              <a:buNone/>
            </a:pPr>
            <a:r>
              <a:rPr lang="en-US" smtClean="0"/>
              <a:t>		If single stage, say the specs need to be:</a:t>
            </a:r>
          </a:p>
          <a:p>
            <a:pPr>
              <a:buFont typeface="Wingdings" pitchFamily="2" charset="2"/>
              <a:buNone/>
            </a:pPr>
            <a:r>
              <a:rPr lang="en-US" smtClean="0"/>
              <a:t>			Passband cutoff = </a:t>
            </a:r>
            <a:r>
              <a:rPr lang="el-GR" i="1" smtClean="0"/>
              <a:t>θ</a:t>
            </a:r>
            <a:r>
              <a:rPr lang="en-US" i="1" baseline="-25000" smtClean="0"/>
              <a:t>p</a:t>
            </a:r>
            <a:r>
              <a:rPr lang="en-US" i="1" smtClean="0"/>
              <a:t>, </a:t>
            </a:r>
            <a:r>
              <a:rPr lang="en-US" smtClean="0"/>
              <a:t>Passband ripple </a:t>
            </a:r>
            <a:r>
              <a:rPr lang="en-US" i="1" smtClean="0"/>
              <a:t>= </a:t>
            </a:r>
            <a:r>
              <a:rPr lang="el-GR" i="1" smtClean="0"/>
              <a:t>δ</a:t>
            </a:r>
            <a:r>
              <a:rPr lang="en-US" i="1" baseline="-25000" smtClean="0"/>
              <a:t>p</a:t>
            </a:r>
          </a:p>
          <a:p>
            <a:pPr>
              <a:buFont typeface="Wingdings" pitchFamily="2" charset="2"/>
              <a:buNone/>
            </a:pPr>
            <a:r>
              <a:rPr lang="en-US" smtClean="0"/>
              <a:t>			Stopband cutoff = </a:t>
            </a:r>
            <a:r>
              <a:rPr lang="en-US" i="1" smtClean="0"/>
              <a:t>θ</a:t>
            </a:r>
            <a:r>
              <a:rPr lang="en-US" i="1" baseline="-25000" smtClean="0"/>
              <a:t>s</a:t>
            </a:r>
            <a:r>
              <a:rPr lang="en-US" i="1" smtClean="0"/>
              <a:t>, </a:t>
            </a:r>
            <a:r>
              <a:rPr lang="en-US" smtClean="0"/>
              <a:t>Stopband level</a:t>
            </a:r>
            <a:r>
              <a:rPr lang="en-US" i="1" smtClean="0"/>
              <a:t> = δ</a:t>
            </a:r>
            <a:r>
              <a:rPr lang="en-US" i="1" baseline="-25000" smtClean="0"/>
              <a:t>s</a:t>
            </a:r>
          </a:p>
          <a:p>
            <a:pPr>
              <a:buFont typeface="Wingdings" pitchFamily="2" charset="2"/>
              <a:buNone/>
            </a:pPr>
            <a:r>
              <a:rPr lang="en-US" smtClean="0"/>
              <a:t>		For a 2-stage scheme, our above results say we need:</a:t>
            </a:r>
          </a:p>
          <a:p>
            <a:pPr>
              <a:buFont typeface="Wingdings" pitchFamily="2" charset="2"/>
              <a:buNone/>
            </a:pPr>
            <a:r>
              <a:rPr lang="en-US" smtClean="0"/>
              <a:t>			1</a:t>
            </a:r>
            <a:r>
              <a:rPr lang="en-US" baseline="30000" smtClean="0"/>
              <a:t>st</a:t>
            </a:r>
            <a:r>
              <a:rPr lang="en-US" smtClean="0"/>
              <a:t> stage:</a:t>
            </a:r>
          </a:p>
          <a:p>
            <a:pPr>
              <a:buFont typeface="Wingdings" pitchFamily="2" charset="2"/>
              <a:buNone/>
            </a:pPr>
            <a:r>
              <a:rPr lang="en-US" smtClean="0"/>
              <a:t>				</a:t>
            </a:r>
            <a:r>
              <a:rPr lang="el-GR" i="1" smtClean="0"/>
              <a:t>θ</a:t>
            </a:r>
            <a:r>
              <a:rPr lang="en-US" i="1" baseline="-25000" smtClean="0"/>
              <a:t>p,</a:t>
            </a:r>
            <a:r>
              <a:rPr lang="en-US" baseline="-25000" smtClean="0"/>
              <a:t>1</a:t>
            </a:r>
            <a:r>
              <a:rPr lang="en-US" i="1" smtClean="0"/>
              <a:t>= </a:t>
            </a:r>
            <a:r>
              <a:rPr lang="el-GR" i="1" smtClean="0"/>
              <a:t>θ</a:t>
            </a:r>
            <a:r>
              <a:rPr lang="en-US" i="1" baseline="-25000" smtClean="0"/>
              <a:t>p </a:t>
            </a:r>
            <a:r>
              <a:rPr lang="en-US" i="1" smtClean="0"/>
              <a:t>, </a:t>
            </a:r>
            <a:r>
              <a:rPr lang="el-GR" i="1" smtClean="0"/>
              <a:t>δ</a:t>
            </a:r>
            <a:r>
              <a:rPr lang="en-US" i="1" baseline="-25000" smtClean="0"/>
              <a:t>p,</a:t>
            </a:r>
            <a:r>
              <a:rPr lang="en-US" baseline="-25000" smtClean="0"/>
              <a:t>1</a:t>
            </a:r>
            <a:r>
              <a:rPr lang="en-US" i="1" smtClean="0"/>
              <a:t> = </a:t>
            </a:r>
            <a:r>
              <a:rPr lang="el-GR" i="1" smtClean="0"/>
              <a:t>δ</a:t>
            </a:r>
            <a:r>
              <a:rPr lang="en-US" i="1" baseline="-25000" smtClean="0"/>
              <a:t>p/</a:t>
            </a:r>
            <a:r>
              <a:rPr lang="en-US" baseline="-25000" smtClean="0"/>
              <a:t>2</a:t>
            </a:r>
          </a:p>
          <a:p>
            <a:pPr>
              <a:buFont typeface="Wingdings" pitchFamily="2" charset="2"/>
              <a:buNone/>
            </a:pPr>
            <a:r>
              <a:rPr lang="en-US" smtClean="0"/>
              <a:t>				</a:t>
            </a:r>
            <a:r>
              <a:rPr lang="el-GR" i="1" smtClean="0"/>
              <a:t>θ</a:t>
            </a:r>
            <a:r>
              <a:rPr lang="en-US" i="1" baseline="-25000" smtClean="0"/>
              <a:t>s,</a:t>
            </a:r>
            <a:r>
              <a:rPr lang="en-US" baseline="-25000" smtClean="0"/>
              <a:t>1</a:t>
            </a:r>
            <a:r>
              <a:rPr lang="en-US" i="1" smtClean="0"/>
              <a:t>= </a:t>
            </a:r>
            <a:r>
              <a:rPr lang="en-US" smtClean="0"/>
              <a:t>(2</a:t>
            </a:r>
            <a:r>
              <a:rPr lang="en-US" i="1" smtClean="0"/>
              <a:t>M</a:t>
            </a:r>
            <a:r>
              <a:rPr lang="en-US" baseline="-25000" smtClean="0"/>
              <a:t>2</a:t>
            </a:r>
            <a:r>
              <a:rPr lang="en-US" smtClean="0"/>
              <a:t>-1</a:t>
            </a:r>
            <a:r>
              <a:rPr lang="en-US" i="1" smtClean="0"/>
              <a:t>)</a:t>
            </a:r>
            <a:r>
              <a:rPr lang="el-GR" i="1" smtClean="0"/>
              <a:t>π/</a:t>
            </a:r>
            <a:r>
              <a:rPr lang="en-US" i="1" smtClean="0"/>
              <a:t>M &gt; </a:t>
            </a:r>
            <a:r>
              <a:rPr lang="el-GR" i="1" smtClean="0"/>
              <a:t>θ</a:t>
            </a:r>
            <a:r>
              <a:rPr lang="en-US" i="1" baseline="-25000" smtClean="0"/>
              <a:t>s </a:t>
            </a:r>
            <a:r>
              <a:rPr lang="en-US" i="1" smtClean="0"/>
              <a:t>,</a:t>
            </a:r>
            <a:r>
              <a:rPr lang="en-US" i="1" baseline="-25000" smtClean="0"/>
              <a:t> </a:t>
            </a:r>
            <a:r>
              <a:rPr lang="el-GR" i="1" smtClean="0"/>
              <a:t>δ</a:t>
            </a:r>
            <a:r>
              <a:rPr lang="en-US" i="1" baseline="-25000" smtClean="0"/>
              <a:t>s,</a:t>
            </a:r>
            <a:r>
              <a:rPr lang="en-US" baseline="-25000" smtClean="0"/>
              <a:t>1</a:t>
            </a:r>
            <a:r>
              <a:rPr lang="en-US" i="1" smtClean="0"/>
              <a:t>= </a:t>
            </a:r>
            <a:r>
              <a:rPr lang="el-GR" i="1" smtClean="0"/>
              <a:t>δ</a:t>
            </a:r>
            <a:r>
              <a:rPr lang="en-US" i="1" baseline="-25000" smtClean="0"/>
              <a:t>s</a:t>
            </a:r>
          </a:p>
          <a:p>
            <a:pPr>
              <a:buFont typeface="Wingdings" pitchFamily="2" charset="2"/>
              <a:buNone/>
            </a:pPr>
            <a:r>
              <a:rPr lang="en-US" smtClean="0"/>
              <a:t>			2</a:t>
            </a:r>
            <a:r>
              <a:rPr lang="en-US" baseline="30000" smtClean="0"/>
              <a:t>nd</a:t>
            </a:r>
            <a:r>
              <a:rPr lang="en-US" smtClean="0"/>
              <a:t> stage:</a:t>
            </a:r>
          </a:p>
          <a:p>
            <a:pPr>
              <a:buFont typeface="Wingdings" pitchFamily="2" charset="2"/>
              <a:buNone/>
            </a:pPr>
            <a:r>
              <a:rPr lang="en-US" smtClean="0"/>
              <a:t>				</a:t>
            </a:r>
            <a:r>
              <a:rPr lang="el-GR" i="1" smtClean="0"/>
              <a:t>θ</a:t>
            </a:r>
            <a:r>
              <a:rPr lang="en-US" i="1" baseline="-25000" smtClean="0"/>
              <a:t>p,</a:t>
            </a:r>
            <a:r>
              <a:rPr lang="en-US" baseline="-25000" smtClean="0"/>
              <a:t>2</a:t>
            </a:r>
            <a:r>
              <a:rPr lang="en-US" i="1" smtClean="0"/>
              <a:t>= M</a:t>
            </a:r>
            <a:r>
              <a:rPr lang="en-US" baseline="-25000" smtClean="0"/>
              <a:t>1</a:t>
            </a:r>
            <a:r>
              <a:rPr lang="el-GR" i="1" smtClean="0"/>
              <a:t>θ</a:t>
            </a:r>
            <a:r>
              <a:rPr lang="en-US" i="1" baseline="-25000" smtClean="0"/>
              <a:t>p </a:t>
            </a:r>
            <a:r>
              <a:rPr lang="en-US" i="1" smtClean="0"/>
              <a:t>, </a:t>
            </a:r>
            <a:r>
              <a:rPr lang="el-GR" i="1" smtClean="0"/>
              <a:t>δ</a:t>
            </a:r>
            <a:r>
              <a:rPr lang="en-US" i="1" baseline="-25000" smtClean="0"/>
              <a:t>p,</a:t>
            </a:r>
            <a:r>
              <a:rPr lang="en-US" baseline="-25000" smtClean="0"/>
              <a:t>2</a:t>
            </a:r>
            <a:r>
              <a:rPr lang="en-US" i="1" smtClean="0"/>
              <a:t> = </a:t>
            </a:r>
            <a:r>
              <a:rPr lang="el-GR" i="1" smtClean="0"/>
              <a:t>δ</a:t>
            </a:r>
            <a:r>
              <a:rPr lang="en-US" i="1" baseline="-25000" smtClean="0"/>
              <a:t>p/</a:t>
            </a:r>
            <a:r>
              <a:rPr lang="en-US" baseline="-25000" smtClean="0"/>
              <a:t>2</a:t>
            </a:r>
          </a:p>
          <a:p>
            <a:pPr>
              <a:buFont typeface="Wingdings" pitchFamily="2" charset="2"/>
              <a:buNone/>
            </a:pPr>
            <a:r>
              <a:rPr lang="en-US" smtClean="0"/>
              <a:t>				</a:t>
            </a:r>
            <a:r>
              <a:rPr lang="el-GR" i="1" smtClean="0"/>
              <a:t>θ</a:t>
            </a:r>
            <a:r>
              <a:rPr lang="en-US" i="1" baseline="-25000" smtClean="0"/>
              <a:t>s,</a:t>
            </a:r>
            <a:r>
              <a:rPr lang="en-US" baseline="-25000" smtClean="0"/>
              <a:t>2</a:t>
            </a:r>
            <a:r>
              <a:rPr lang="en-US" i="1" smtClean="0"/>
              <a:t>= </a:t>
            </a:r>
            <a:r>
              <a:rPr lang="el-GR" i="1" smtClean="0"/>
              <a:t>π/</a:t>
            </a:r>
            <a:r>
              <a:rPr lang="en-US" i="1" smtClean="0"/>
              <a:t>M</a:t>
            </a:r>
            <a:r>
              <a:rPr lang="en-US" baseline="-25000" smtClean="0"/>
              <a:t>2</a:t>
            </a:r>
            <a:r>
              <a:rPr lang="en-US" smtClean="0"/>
              <a:t> , </a:t>
            </a:r>
            <a:r>
              <a:rPr lang="el-GR" i="1" smtClean="0"/>
              <a:t>δ</a:t>
            </a:r>
            <a:r>
              <a:rPr lang="en-US" i="1" baseline="-25000" smtClean="0"/>
              <a:t>s,</a:t>
            </a:r>
            <a:r>
              <a:rPr lang="en-US" baseline="-25000" smtClean="0"/>
              <a:t>2</a:t>
            </a:r>
            <a:r>
              <a:rPr lang="en-US" i="1" smtClean="0"/>
              <a:t>= </a:t>
            </a:r>
            <a:r>
              <a:rPr lang="el-GR" i="1" smtClean="0"/>
              <a:t>δ</a:t>
            </a:r>
            <a:r>
              <a:rPr lang="en-US" i="1" baseline="-25000" smtClean="0"/>
              <a:t>s</a:t>
            </a:r>
          </a:p>
          <a:p>
            <a:pPr>
              <a:buFont typeface="Wingdings" pitchFamily="2" charset="2"/>
              <a:buNone/>
            </a:pPr>
            <a:r>
              <a:rPr lang="en-US" smtClean="0"/>
              <a:t>			(Passband ripple is split between 2 filters)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		 </a:t>
            </a:r>
            <a:r>
              <a:rPr lang="en-US" sz="1200" smtClean="0"/>
              <a:t> </a:t>
            </a:r>
            <a:fld id="{0322A187-1F0A-466F-B42C-51A7A52AB1C8}" type="slidenum">
              <a:rPr lang="en-US" sz="1200" smtClean="0">
                <a:solidFill>
                  <a:srgbClr val="003399"/>
                </a:solidFill>
              </a:rPr>
              <a:pPr>
                <a:defRPr/>
              </a:pPr>
              <a:t>68</a:t>
            </a:fld>
            <a:endParaRPr lang="en-US" sz="1200">
              <a:solidFill>
                <a:srgbClr val="003399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Multistage Rate Change (7)</a:t>
            </a:r>
          </a:p>
        </p:txBody>
      </p:sp>
      <p:sp>
        <p:nvSpPr>
          <p:cNvPr id="82947" name="Content Placeholder 2"/>
          <p:cNvSpPr>
            <a:spLocks noGrp="1"/>
          </p:cNvSpPr>
          <p:nvPr>
            <p:ph idx="1"/>
          </p:nvPr>
        </p:nvSpPr>
        <p:spPr>
          <a:xfrm>
            <a:off x="685800" y="838200"/>
            <a:ext cx="7924800" cy="5181600"/>
          </a:xfrm>
        </p:spPr>
        <p:txBody>
          <a:bodyPr/>
          <a:lstStyle/>
          <a:p>
            <a:r>
              <a:rPr lang="en-US" b="1" u="sng" smtClean="0"/>
              <a:t>Example</a:t>
            </a:r>
            <a:r>
              <a:rPr lang="en-US" smtClean="0"/>
              <a:t>: </a:t>
            </a:r>
            <a:r>
              <a:rPr lang="en-US" b="1" smtClean="0"/>
              <a:t>How 2-stage reduces computation</a:t>
            </a:r>
          </a:p>
          <a:p>
            <a:pPr>
              <a:buFont typeface="Wingdings" pitchFamily="2" charset="2"/>
              <a:buNone/>
            </a:pPr>
            <a:endParaRPr lang="en-US" sz="1000" smtClean="0"/>
          </a:p>
          <a:p>
            <a:pPr>
              <a:buFont typeface="Wingdings" pitchFamily="2" charset="2"/>
              <a:buNone/>
            </a:pPr>
            <a:r>
              <a:rPr lang="en-US" smtClean="0"/>
              <a:t>	</a:t>
            </a:r>
            <a:r>
              <a:rPr lang="en-US" u="sng" smtClean="0"/>
              <a:t>Goal</a:t>
            </a:r>
            <a:r>
              <a:rPr lang="en-US" smtClean="0"/>
              <a:t>: Decimation by </a:t>
            </a:r>
            <a:r>
              <a:rPr lang="en-US" i="1" smtClean="0"/>
              <a:t>M= </a:t>
            </a:r>
            <a:r>
              <a:rPr lang="en-US" smtClean="0"/>
              <a:t>12</a:t>
            </a:r>
          </a:p>
          <a:p>
            <a:pPr>
              <a:buFont typeface="Wingdings" pitchFamily="2" charset="2"/>
              <a:buNone/>
            </a:pPr>
            <a:r>
              <a:rPr lang="en-US" smtClean="0"/>
              <a:t>	</a:t>
            </a:r>
            <a:r>
              <a:rPr lang="en-US" u="sng" smtClean="0"/>
              <a:t>Filter requirements:</a:t>
            </a:r>
          </a:p>
          <a:p>
            <a:pPr>
              <a:buFont typeface="Wingdings" pitchFamily="2" charset="2"/>
              <a:buNone/>
            </a:pPr>
            <a:r>
              <a:rPr lang="en-US" smtClean="0"/>
              <a:t>		</a:t>
            </a:r>
            <a:r>
              <a:rPr lang="en-US" i="1" smtClean="0"/>
              <a:t>δ</a:t>
            </a:r>
            <a:r>
              <a:rPr lang="en-US" i="1" baseline="-25000" smtClean="0"/>
              <a:t>p</a:t>
            </a:r>
            <a:r>
              <a:rPr lang="en-US" i="1" smtClean="0"/>
              <a:t> = </a:t>
            </a:r>
            <a:r>
              <a:rPr lang="en-US" smtClean="0"/>
              <a:t>0.01 </a:t>
            </a:r>
            <a:r>
              <a:rPr lang="en-US" i="1" smtClean="0"/>
              <a:t>← </a:t>
            </a:r>
            <a:r>
              <a:rPr lang="en-US" smtClean="0"/>
              <a:t>to give some desired fidelity (application specific)</a:t>
            </a:r>
          </a:p>
          <a:p>
            <a:pPr>
              <a:buFont typeface="Wingdings" pitchFamily="2" charset="2"/>
              <a:buNone/>
            </a:pPr>
            <a:r>
              <a:rPr lang="en-US" smtClean="0"/>
              <a:t>		</a:t>
            </a:r>
            <a:r>
              <a:rPr lang="en-US" i="1" smtClean="0"/>
              <a:t>δ</a:t>
            </a:r>
            <a:r>
              <a:rPr lang="en-US" i="1" baseline="-25000" smtClean="0"/>
              <a:t>s</a:t>
            </a:r>
            <a:r>
              <a:rPr lang="en-US" i="1" smtClean="0"/>
              <a:t>= </a:t>
            </a:r>
            <a:r>
              <a:rPr lang="en-US" smtClean="0"/>
              <a:t>0.001 </a:t>
            </a:r>
            <a:r>
              <a:rPr lang="en-US" i="1" smtClean="0"/>
              <a:t>← </a:t>
            </a:r>
            <a:r>
              <a:rPr lang="en-US" smtClean="0"/>
              <a:t>to limit aliasing to desired level (application specific)</a:t>
            </a:r>
          </a:p>
          <a:p>
            <a:pPr>
              <a:buFont typeface="Wingdings" pitchFamily="2" charset="2"/>
              <a:buNone/>
            </a:pPr>
            <a:r>
              <a:rPr lang="en-US" smtClean="0"/>
              <a:t>		</a:t>
            </a:r>
            <a:r>
              <a:rPr lang="en-US" i="1" smtClean="0"/>
              <a:t>θ</a:t>
            </a:r>
            <a:r>
              <a:rPr lang="en-US" i="1" baseline="-25000" smtClean="0"/>
              <a:t>p</a:t>
            </a:r>
            <a:r>
              <a:rPr lang="en-US" i="1" smtClean="0"/>
              <a:t>= π/</a:t>
            </a:r>
            <a:r>
              <a:rPr lang="en-US" smtClean="0"/>
              <a:t>16 </a:t>
            </a:r>
            <a:r>
              <a:rPr lang="en-US" i="1" smtClean="0"/>
              <a:t>← </a:t>
            </a:r>
            <a:r>
              <a:rPr lang="en-US" smtClean="0"/>
              <a:t>to pass desired band (application specific)</a:t>
            </a:r>
          </a:p>
          <a:p>
            <a:pPr>
              <a:buFont typeface="Wingdings" pitchFamily="2" charset="2"/>
              <a:buNone/>
            </a:pPr>
            <a:r>
              <a:rPr lang="en-US" smtClean="0"/>
              <a:t>		</a:t>
            </a:r>
            <a:r>
              <a:rPr lang="en-US" i="1" smtClean="0"/>
              <a:t>θ</a:t>
            </a:r>
            <a:r>
              <a:rPr lang="en-US" i="1" baseline="-25000" smtClean="0"/>
              <a:t>s</a:t>
            </a:r>
            <a:r>
              <a:rPr lang="en-US" i="1" smtClean="0"/>
              <a:t> = π/</a:t>
            </a:r>
            <a:r>
              <a:rPr lang="en-US" smtClean="0"/>
              <a:t>12</a:t>
            </a:r>
            <a:r>
              <a:rPr lang="en-US" i="1" smtClean="0"/>
              <a:t> = π/M ← </a:t>
            </a:r>
            <a:r>
              <a:rPr lang="en-US" smtClean="0"/>
              <a:t>to prevent aliasing for desired decimation rate</a:t>
            </a:r>
          </a:p>
          <a:p>
            <a:pPr>
              <a:buFont typeface="Wingdings" pitchFamily="2" charset="2"/>
              <a:buNone/>
            </a:pPr>
            <a:endParaRPr lang="en-US" sz="800" smtClean="0"/>
          </a:p>
          <a:p>
            <a:pPr>
              <a:buFont typeface="Wingdings" pitchFamily="2" charset="2"/>
              <a:buNone/>
            </a:pPr>
            <a:r>
              <a:rPr lang="en-US" smtClean="0"/>
              <a:t>	</a:t>
            </a:r>
            <a:r>
              <a:rPr lang="en-US" u="sng" smtClean="0"/>
              <a:t>Single-stage method:</a:t>
            </a:r>
          </a:p>
          <a:p>
            <a:pPr>
              <a:buFont typeface="Wingdings" pitchFamily="2" charset="2"/>
              <a:buNone/>
            </a:pPr>
            <a:r>
              <a:rPr lang="en-US" smtClean="0"/>
              <a:t>	Length of filter determines the number of computations. The estimated filter order needed [1]:</a:t>
            </a:r>
          </a:p>
          <a:p>
            <a:pPr>
              <a:buFont typeface="Wingdings" pitchFamily="2" charset="2"/>
              <a:buNone/>
            </a:pPr>
            <a:endParaRPr lang="en-US" smtClean="0"/>
          </a:p>
          <a:p>
            <a:pPr>
              <a:buFont typeface="Wingdings" pitchFamily="2" charset="2"/>
              <a:buNone/>
            </a:pPr>
            <a:r>
              <a:rPr lang="en-US" smtClean="0"/>
              <a:t>	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		 </a:t>
            </a:r>
            <a:r>
              <a:rPr lang="en-US" sz="1200" smtClean="0"/>
              <a:t> </a:t>
            </a:r>
            <a:fld id="{3D37D30A-0624-457D-B9E6-682A5A489090}" type="slidenum">
              <a:rPr lang="en-US" sz="1200" smtClean="0">
                <a:solidFill>
                  <a:srgbClr val="003399"/>
                </a:solidFill>
              </a:rPr>
              <a:pPr>
                <a:defRPr/>
              </a:pPr>
              <a:t>69</a:t>
            </a:fld>
            <a:endParaRPr lang="en-US" sz="1200">
              <a:solidFill>
                <a:srgbClr val="003399"/>
              </a:solidFill>
            </a:endParaRPr>
          </a:p>
        </p:txBody>
      </p:sp>
      <p:pic>
        <p:nvPicPr>
          <p:cNvPr id="82949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29000" y="4687888"/>
            <a:ext cx="2895600" cy="1408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Decimation and Expansion (1)</a:t>
            </a:r>
          </a:p>
        </p:txBody>
      </p:sp>
      <p:sp>
        <p:nvSpPr>
          <p:cNvPr id="1945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u="sng" smtClean="0"/>
              <a:t>Decimation –Time-domain graphic view</a:t>
            </a:r>
          </a:p>
          <a:p>
            <a:pPr>
              <a:buFont typeface="Wingdings" pitchFamily="2" charset="2"/>
              <a:buNone/>
            </a:pPr>
            <a:r>
              <a:rPr lang="en-US" smtClean="0"/>
              <a:t>	</a:t>
            </a:r>
            <a:r>
              <a:rPr lang="en-US" b="1" i="1" smtClean="0"/>
              <a:t>M</a:t>
            </a:r>
            <a:r>
              <a:rPr lang="en-US" b="1" smtClean="0"/>
              <a:t>-Fold decimation: </a:t>
            </a:r>
            <a:r>
              <a:rPr lang="en-US" smtClean="0"/>
              <a:t>Out of every block of </a:t>
            </a:r>
            <a:r>
              <a:rPr lang="en-US" i="1" smtClean="0"/>
              <a:t>M</a:t>
            </a:r>
            <a:r>
              <a:rPr lang="en-US" smtClean="0"/>
              <a:t> input samples, keep only 1 sample.</a:t>
            </a:r>
          </a:p>
          <a:p>
            <a:pPr>
              <a:buFont typeface="Wingdings" pitchFamily="2" charset="2"/>
              <a:buNone/>
            </a:pPr>
            <a:endParaRPr lang="en-US" smtClean="0"/>
          </a:p>
          <a:p>
            <a:pPr>
              <a:buFont typeface="Wingdings" pitchFamily="2" charset="2"/>
              <a:buNone/>
            </a:pPr>
            <a:endParaRPr lang="en-US" smtClean="0"/>
          </a:p>
          <a:p>
            <a:pPr>
              <a:buFont typeface="Wingdings" pitchFamily="2" charset="2"/>
              <a:buNone/>
            </a:pPr>
            <a:endParaRPr lang="en-US" smtClean="0"/>
          </a:p>
          <a:p>
            <a:pPr>
              <a:buFont typeface="Wingdings" pitchFamily="2" charset="2"/>
              <a:buNone/>
            </a:pPr>
            <a:endParaRPr lang="en-US" smtClean="0"/>
          </a:p>
          <a:p>
            <a:pPr>
              <a:buFont typeface="Wingdings" pitchFamily="2" charset="2"/>
              <a:buNone/>
            </a:pPr>
            <a:endParaRPr lang="en-US" smtClean="0"/>
          </a:p>
          <a:p>
            <a:pPr>
              <a:buFont typeface="Wingdings" pitchFamily="2" charset="2"/>
              <a:buNone/>
            </a:pPr>
            <a:endParaRPr lang="en-US" smtClean="0"/>
          </a:p>
          <a:p>
            <a:pPr>
              <a:buFont typeface="Wingdings" pitchFamily="2" charset="2"/>
              <a:buNone/>
            </a:pPr>
            <a:endParaRPr lang="en-US" smtClean="0"/>
          </a:p>
          <a:p>
            <a:pPr>
              <a:buFont typeface="Wingdings" pitchFamily="2" charset="2"/>
              <a:buNone/>
            </a:pPr>
            <a:endParaRPr lang="en-US" smtClean="0"/>
          </a:p>
          <a:p>
            <a:pPr>
              <a:buFont typeface="Wingdings" pitchFamily="2" charset="2"/>
              <a:buNone/>
            </a:pPr>
            <a:r>
              <a:rPr lang="en-US" smtClean="0"/>
              <a:t>	</a:t>
            </a:r>
            <a:r>
              <a:rPr lang="en-US" i="1" smtClean="0"/>
              <a:t>m </a:t>
            </a:r>
            <a:r>
              <a:rPr lang="en-US" smtClean="0"/>
              <a:t>is original sample index, </a:t>
            </a:r>
            <a:r>
              <a:rPr lang="en-US" i="1" smtClean="0"/>
              <a:t>n </a:t>
            </a:r>
            <a:r>
              <a:rPr lang="en-US" smtClean="0"/>
              <a:t>is new sample index.</a:t>
            </a:r>
          </a:p>
          <a:p>
            <a:pPr>
              <a:buFont typeface="Wingdings" pitchFamily="2" charset="2"/>
              <a:buNone/>
            </a:pPr>
            <a:r>
              <a:rPr lang="en-US" smtClean="0"/>
              <a:t>	</a:t>
            </a:r>
            <a:r>
              <a:rPr lang="en-US" i="1" smtClean="0"/>
              <a:t>m </a:t>
            </a:r>
            <a:r>
              <a:rPr lang="en-US" smtClean="0"/>
              <a:t>= </a:t>
            </a:r>
            <a:r>
              <a:rPr lang="en-US" i="1" smtClean="0"/>
              <a:t>Mn </a:t>
            </a:r>
            <a:r>
              <a:rPr lang="en-US" smtClean="0"/>
              <a:t>for</a:t>
            </a:r>
            <a:r>
              <a:rPr lang="en-US" i="1" smtClean="0"/>
              <a:t> n</a:t>
            </a:r>
            <a:r>
              <a:rPr lang="en-US" smtClean="0">
                <a:sym typeface="Symbol" pitchFamily="18" charset="2"/>
              </a:rPr>
              <a:t></a:t>
            </a:r>
            <a:r>
              <a:rPr lang="en-US" i="1" smtClean="0">
                <a:sym typeface="Symbol" pitchFamily="18" charset="2"/>
              </a:rPr>
              <a:t>Z</a:t>
            </a:r>
          </a:p>
          <a:p>
            <a:pPr>
              <a:buFont typeface="Wingdings" pitchFamily="2" charset="2"/>
              <a:buNone/>
            </a:pPr>
            <a:endParaRPr lang="en-US" sz="800" i="1" smtClean="0">
              <a:sym typeface="Symbol" pitchFamily="18" charset="2"/>
            </a:endParaRPr>
          </a:p>
          <a:p>
            <a:pPr>
              <a:buFont typeface="Wingdings" pitchFamily="2" charset="2"/>
              <a:buNone/>
            </a:pPr>
            <a:r>
              <a:rPr lang="en-US" i="1" smtClean="0">
                <a:sym typeface="Symbol" pitchFamily="18" charset="2"/>
              </a:rPr>
              <a:t>	</a:t>
            </a:r>
            <a:r>
              <a:rPr lang="en-US" b="1" smtClean="0">
                <a:sym typeface="Symbol" pitchFamily="18" charset="2"/>
              </a:rPr>
              <a:t>Notation: 		       </a:t>
            </a:r>
            <a:endParaRPr lang="en-US" b="1" smtClean="0"/>
          </a:p>
          <a:p>
            <a:pPr>
              <a:buFont typeface="Wingdings" pitchFamily="2" charset="2"/>
              <a:buNone/>
            </a:pPr>
            <a:endParaRPr lang="en-US" smtClean="0"/>
          </a:p>
          <a:p>
            <a:pPr>
              <a:buFont typeface="Wingdings" pitchFamily="2" charset="2"/>
              <a:buNone/>
            </a:pPr>
            <a:endParaRPr lang="en-US" b="1" u="sng" smtClean="0"/>
          </a:p>
          <a:p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		 </a:t>
            </a:r>
            <a:r>
              <a:rPr lang="en-US" sz="1200" smtClean="0"/>
              <a:t> </a:t>
            </a:r>
            <a:fld id="{20E77325-FCDE-4D7A-9379-EC79739B2282}" type="slidenum">
              <a:rPr lang="en-US" sz="1200" smtClean="0">
                <a:solidFill>
                  <a:srgbClr val="003399"/>
                </a:solidFill>
              </a:rPr>
              <a:pPr>
                <a:defRPr/>
              </a:pPr>
              <a:t>7</a:t>
            </a:fld>
            <a:endParaRPr lang="en-US" sz="1200">
              <a:solidFill>
                <a:srgbClr val="003399"/>
              </a:solidFill>
            </a:endParaRPr>
          </a:p>
        </p:txBody>
      </p:sp>
      <p:pic>
        <p:nvPicPr>
          <p:cNvPr id="19461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90600" y="1868488"/>
            <a:ext cx="7543800" cy="2855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462" name="TextBox 5"/>
          <p:cNvSpPr txBox="1">
            <a:spLocks noChangeArrowheads="1"/>
          </p:cNvSpPr>
          <p:nvPr/>
        </p:nvSpPr>
        <p:spPr bwMode="auto">
          <a:xfrm>
            <a:off x="7772400" y="1752600"/>
            <a:ext cx="80645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i="1"/>
              <a:t>M </a:t>
            </a:r>
            <a:r>
              <a:rPr lang="en-US"/>
              <a:t>= 3</a:t>
            </a:r>
          </a:p>
        </p:txBody>
      </p:sp>
      <p:pic>
        <p:nvPicPr>
          <p:cNvPr id="19463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27275" y="5761038"/>
            <a:ext cx="1635125" cy="334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64" name="Picture 10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010400" y="4876800"/>
            <a:ext cx="1538288" cy="1236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Multistage Rate Change (8)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838200"/>
            <a:ext cx="7924800" cy="5181600"/>
          </a:xfrm>
        </p:spPr>
        <p:txBody>
          <a:bodyPr/>
          <a:lstStyle/>
          <a:p>
            <a:pPr lvl="1" indent="-393700">
              <a:buFont typeface="Wingdings" pitchFamily="2" charset="2"/>
              <a:buNone/>
              <a:defRPr/>
            </a:pPr>
            <a:r>
              <a:rPr lang="en-US" dirty="0" smtClean="0"/>
              <a:t>Therefore, N = 244, then the length is </a:t>
            </a:r>
            <a:r>
              <a:rPr lang="en-US" i="1" dirty="0" smtClean="0"/>
              <a:t>L</a:t>
            </a:r>
            <a:r>
              <a:rPr lang="en-US" dirty="0" smtClean="0"/>
              <a:t> = </a:t>
            </a:r>
            <a:r>
              <a:rPr lang="en-US" i="1" dirty="0" smtClean="0"/>
              <a:t>N</a:t>
            </a:r>
            <a:r>
              <a:rPr lang="en-US" dirty="0" smtClean="0"/>
              <a:t>+1 = 245</a:t>
            </a:r>
          </a:p>
          <a:p>
            <a:pPr lvl="1">
              <a:buFont typeface="Wingdings" pitchFamily="2" charset="2"/>
              <a:buNone/>
              <a:defRPr/>
            </a:pPr>
            <a:endParaRPr lang="en-US" dirty="0" smtClean="0"/>
          </a:p>
          <a:p>
            <a:pPr marL="349250" indent="-349250">
              <a:buFont typeface="Wingdings" pitchFamily="2" charset="2"/>
              <a:buNone/>
              <a:defRPr/>
            </a:pPr>
            <a:r>
              <a:rPr lang="en-US" dirty="0" smtClean="0"/>
              <a:t>	Our chosen </a:t>
            </a:r>
            <a:r>
              <a:rPr lang="en-US" u="sng" dirty="0" smtClean="0"/>
              <a:t>complexity measure</a:t>
            </a:r>
            <a:r>
              <a:rPr lang="en-US" dirty="0" smtClean="0"/>
              <a:t>: Number of multiplies/input sample.</a:t>
            </a:r>
          </a:p>
          <a:p>
            <a:pPr marL="517525" indent="-517525">
              <a:buFont typeface="Wingdings" pitchFamily="2" charset="2"/>
              <a:buNone/>
              <a:defRPr/>
            </a:pPr>
            <a:endParaRPr lang="en-US" sz="800" dirty="0" smtClean="0"/>
          </a:p>
          <a:p>
            <a:pPr marL="396875" indent="-396875">
              <a:buFont typeface="Wingdings" pitchFamily="2" charset="2"/>
              <a:buNone/>
              <a:defRPr/>
            </a:pPr>
            <a:r>
              <a:rPr lang="en-US" dirty="0" smtClean="0"/>
              <a:t>	Each output sample (after decimation): </a:t>
            </a:r>
            <a:r>
              <a:rPr lang="en-US" i="1" dirty="0" smtClean="0"/>
              <a:t>L </a:t>
            </a:r>
            <a:r>
              <a:rPr lang="en-US" dirty="0" smtClean="0"/>
              <a:t>multiplies/output sample.</a:t>
            </a:r>
          </a:p>
          <a:p>
            <a:pPr marL="396875" indent="-396875">
              <a:buFont typeface="Wingdings" pitchFamily="2" charset="2"/>
              <a:buNone/>
              <a:defRPr/>
            </a:pPr>
            <a:r>
              <a:rPr lang="en-US" dirty="0" smtClean="0"/>
              <a:t>	There are </a:t>
            </a:r>
            <a:r>
              <a:rPr lang="en-US" i="1" dirty="0" smtClean="0"/>
              <a:t>M</a:t>
            </a:r>
            <a:r>
              <a:rPr lang="en-US" b="1" i="1" dirty="0" smtClean="0"/>
              <a:t> </a:t>
            </a:r>
            <a:r>
              <a:rPr lang="en-US" dirty="0" smtClean="0"/>
              <a:t>input samples/output sample (due to decimation)</a:t>
            </a:r>
          </a:p>
          <a:p>
            <a:pPr marL="396875" indent="-396875">
              <a:buFont typeface="Wingdings" pitchFamily="2" charset="2"/>
              <a:buNone/>
              <a:defRPr/>
            </a:pPr>
            <a:r>
              <a:rPr lang="en-US" dirty="0" smtClean="0"/>
              <a:t>	</a:t>
            </a:r>
            <a:r>
              <a:rPr lang="en-US" dirty="0" smtClean="0">
                <a:sym typeface="Symbol"/>
              </a:rPr>
              <a:t> Number of multiplies/input sample is:</a:t>
            </a:r>
          </a:p>
          <a:p>
            <a:pPr marL="517525" indent="-517525">
              <a:buFont typeface="Wingdings" pitchFamily="2" charset="2"/>
              <a:buNone/>
              <a:tabLst>
                <a:tab pos="685800" algn="l"/>
              </a:tabLst>
              <a:defRPr/>
            </a:pPr>
            <a:r>
              <a:rPr lang="en-US" dirty="0" smtClean="0">
                <a:sym typeface="Symbol"/>
              </a:rPr>
              <a:t>		</a:t>
            </a:r>
            <a:r>
              <a:rPr lang="en-US" i="1" dirty="0" smtClean="0"/>
              <a:t> </a:t>
            </a:r>
            <a:r>
              <a:rPr lang="en-US" dirty="0" smtClean="0"/>
              <a:t>(</a:t>
            </a:r>
            <a:r>
              <a:rPr lang="en-US" i="1" dirty="0" smtClean="0"/>
              <a:t>L </a:t>
            </a:r>
            <a:r>
              <a:rPr lang="en-US" dirty="0" smtClean="0"/>
              <a:t>multiplies/output sample)</a:t>
            </a:r>
            <a:r>
              <a:rPr lang="en-US" dirty="0" smtClean="0">
                <a:sym typeface="Wingdings" pitchFamily="2" charset="2"/>
              </a:rPr>
              <a:t> / (</a:t>
            </a:r>
            <a:r>
              <a:rPr lang="en-US" i="1" dirty="0" smtClean="0"/>
              <a:t>M</a:t>
            </a:r>
            <a:r>
              <a:rPr lang="en-US" b="1" i="1" dirty="0" smtClean="0"/>
              <a:t> </a:t>
            </a:r>
            <a:r>
              <a:rPr lang="en-US" dirty="0" smtClean="0"/>
              <a:t>input samples/output sample</a:t>
            </a:r>
            <a:r>
              <a:rPr lang="en-US" dirty="0" smtClean="0">
                <a:sym typeface="Wingdings" pitchFamily="2" charset="2"/>
              </a:rPr>
              <a:t>) 		  = </a:t>
            </a:r>
            <a:r>
              <a:rPr lang="en-US" i="1" dirty="0" smtClean="0">
                <a:sym typeface="Wingdings" pitchFamily="2" charset="2"/>
              </a:rPr>
              <a:t>L</a:t>
            </a:r>
            <a:r>
              <a:rPr lang="en-US" dirty="0" smtClean="0">
                <a:sym typeface="Wingdings" pitchFamily="2" charset="2"/>
              </a:rPr>
              <a:t>/</a:t>
            </a:r>
            <a:r>
              <a:rPr lang="en-US" i="1" dirty="0" smtClean="0">
                <a:sym typeface="Wingdings" pitchFamily="2" charset="2"/>
              </a:rPr>
              <a:t>M</a:t>
            </a:r>
            <a:r>
              <a:rPr lang="en-US" dirty="0" smtClean="0">
                <a:sym typeface="Wingdings" pitchFamily="2" charset="2"/>
              </a:rPr>
              <a:t> = 20.4</a:t>
            </a:r>
          </a:p>
          <a:p>
            <a:pPr>
              <a:buFont typeface="Wingdings" pitchFamily="2" charset="2"/>
              <a:buNone/>
              <a:tabLst>
                <a:tab pos="396875" algn="l"/>
              </a:tabLst>
              <a:defRPr/>
            </a:pPr>
            <a:r>
              <a:rPr lang="en-US" dirty="0" smtClean="0">
                <a:sym typeface="Wingdings" pitchFamily="2" charset="2"/>
              </a:rPr>
              <a:t>	</a:t>
            </a:r>
            <a:r>
              <a:rPr lang="en-US" dirty="0" smtClean="0">
                <a:sym typeface="Symbol"/>
              </a:rPr>
              <a:t>  </a:t>
            </a:r>
            <a:r>
              <a:rPr lang="en-US" dirty="0" smtClean="0"/>
              <a:t>Single-stage complexity = 20.4 multiplies/input.</a:t>
            </a:r>
          </a:p>
          <a:p>
            <a:pPr>
              <a:buFont typeface="Wingdings" pitchFamily="2" charset="2"/>
              <a:buNone/>
              <a:tabLst>
                <a:tab pos="517525" algn="l"/>
              </a:tabLst>
              <a:defRPr/>
            </a:pPr>
            <a:endParaRPr lang="en-US" dirty="0" smtClean="0"/>
          </a:p>
          <a:p>
            <a:pPr>
              <a:buFont typeface="Wingdings" pitchFamily="2" charset="2"/>
              <a:buNone/>
              <a:defRPr/>
            </a:pPr>
            <a:r>
              <a:rPr lang="en-US" dirty="0" smtClean="0"/>
              <a:t>	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		 </a:t>
            </a:r>
            <a:r>
              <a:rPr lang="en-US" sz="1200" smtClean="0"/>
              <a:t> </a:t>
            </a:r>
            <a:fld id="{0B0FF47F-A80F-4929-A4F8-2B588BDDA28C}" type="slidenum">
              <a:rPr lang="en-US" sz="1200" smtClean="0">
                <a:solidFill>
                  <a:srgbClr val="003399"/>
                </a:solidFill>
              </a:rPr>
              <a:pPr>
                <a:defRPr/>
              </a:pPr>
              <a:t>70</a:t>
            </a:fld>
            <a:endParaRPr lang="en-US" sz="1200">
              <a:solidFill>
                <a:srgbClr val="003399"/>
              </a:solidFill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Multistage Rate Change (9)</a:t>
            </a:r>
          </a:p>
        </p:txBody>
      </p:sp>
      <p:sp>
        <p:nvSpPr>
          <p:cNvPr id="84995" name="Content Placeholder 2"/>
          <p:cNvSpPr>
            <a:spLocks noGrp="1"/>
          </p:cNvSpPr>
          <p:nvPr>
            <p:ph idx="1"/>
          </p:nvPr>
        </p:nvSpPr>
        <p:spPr>
          <a:xfrm>
            <a:off x="685800" y="838200"/>
            <a:ext cx="7924800" cy="5181600"/>
          </a:xfrm>
        </p:spPr>
        <p:txBody>
          <a:bodyPr/>
          <a:lstStyle/>
          <a:p>
            <a:pPr>
              <a:buFont typeface="Wingdings" pitchFamily="2" charset="2"/>
              <a:buNone/>
            </a:pPr>
            <a:r>
              <a:rPr lang="en-US" smtClean="0"/>
              <a:t>	</a:t>
            </a:r>
            <a:r>
              <a:rPr lang="en-US" u="sng" smtClean="0"/>
              <a:t>Double-stage method </a:t>
            </a:r>
            <a:r>
              <a:rPr lang="en-US" smtClean="0"/>
              <a:t>(</a:t>
            </a:r>
            <a:r>
              <a:rPr lang="en-US" i="1" smtClean="0"/>
              <a:t>M = M</a:t>
            </a:r>
            <a:r>
              <a:rPr lang="en-US" baseline="-25000" smtClean="0"/>
              <a:t>1</a:t>
            </a:r>
            <a:r>
              <a:rPr lang="en-US" i="1" smtClean="0"/>
              <a:t>M</a:t>
            </a:r>
            <a:r>
              <a:rPr lang="en-US" baseline="-25000" smtClean="0"/>
              <a:t>2</a:t>
            </a:r>
            <a:r>
              <a:rPr lang="en-US" smtClean="0"/>
              <a:t>; 12 = 3×4)</a:t>
            </a:r>
          </a:p>
          <a:p>
            <a:pPr>
              <a:buFont typeface="Wingdings" pitchFamily="2" charset="2"/>
              <a:buNone/>
            </a:pPr>
            <a:endParaRPr lang="en-US" sz="800" smtClean="0"/>
          </a:p>
          <a:p>
            <a:pPr>
              <a:buFont typeface="Wingdings" pitchFamily="2" charset="2"/>
              <a:buNone/>
            </a:pPr>
            <a:r>
              <a:rPr lang="en-US" smtClean="0"/>
              <a:t>	1</a:t>
            </a:r>
            <a:r>
              <a:rPr lang="en-US" baseline="30000" smtClean="0"/>
              <a:t>st</a:t>
            </a:r>
            <a:r>
              <a:rPr lang="en-US" smtClean="0"/>
              <a:t> stage:</a:t>
            </a:r>
          </a:p>
          <a:p>
            <a:pPr>
              <a:buFont typeface="Wingdings" pitchFamily="2" charset="2"/>
              <a:buNone/>
            </a:pPr>
            <a:r>
              <a:rPr lang="en-US" smtClean="0"/>
              <a:t>		</a:t>
            </a:r>
            <a:r>
              <a:rPr lang="el-GR" i="1" smtClean="0"/>
              <a:t>θ</a:t>
            </a:r>
            <a:r>
              <a:rPr lang="en-US" i="1" baseline="-25000" smtClean="0"/>
              <a:t>p,</a:t>
            </a:r>
            <a:r>
              <a:rPr lang="en-US" baseline="-25000" smtClean="0"/>
              <a:t>1</a:t>
            </a:r>
            <a:r>
              <a:rPr lang="en-US" i="1" smtClean="0"/>
              <a:t>= </a:t>
            </a:r>
            <a:r>
              <a:rPr lang="el-GR" i="1" smtClean="0"/>
              <a:t>θ</a:t>
            </a:r>
            <a:r>
              <a:rPr lang="en-US" i="1" baseline="-25000" smtClean="0"/>
              <a:t>p</a:t>
            </a:r>
            <a:r>
              <a:rPr lang="en-US" i="1" smtClean="0"/>
              <a:t> = </a:t>
            </a:r>
            <a:r>
              <a:rPr lang="el-GR" i="1" smtClean="0"/>
              <a:t>π</a:t>
            </a:r>
            <a:r>
              <a:rPr lang="el-GR" smtClean="0"/>
              <a:t>/16</a:t>
            </a:r>
            <a:r>
              <a:rPr lang="en-US" i="1" smtClean="0"/>
              <a:t>, </a:t>
            </a:r>
            <a:r>
              <a:rPr lang="el-GR" i="1" smtClean="0"/>
              <a:t>δ</a:t>
            </a:r>
            <a:r>
              <a:rPr lang="en-US" i="1" baseline="-25000" smtClean="0"/>
              <a:t>p,</a:t>
            </a:r>
            <a:r>
              <a:rPr lang="en-US" baseline="-25000" smtClean="0"/>
              <a:t>1</a:t>
            </a:r>
            <a:r>
              <a:rPr lang="en-US" i="1" smtClean="0"/>
              <a:t> = </a:t>
            </a:r>
            <a:r>
              <a:rPr lang="el-GR" i="1" smtClean="0"/>
              <a:t>δ</a:t>
            </a:r>
            <a:r>
              <a:rPr lang="en-US" i="1" baseline="-25000" smtClean="0"/>
              <a:t>p/</a:t>
            </a:r>
            <a:r>
              <a:rPr lang="en-US" baseline="-25000" smtClean="0"/>
              <a:t>2</a:t>
            </a:r>
            <a:r>
              <a:rPr lang="en-US" i="1" baseline="-25000" smtClean="0"/>
              <a:t> </a:t>
            </a:r>
            <a:r>
              <a:rPr lang="en-US" i="1" smtClean="0"/>
              <a:t>= </a:t>
            </a:r>
            <a:r>
              <a:rPr lang="en-US" smtClean="0"/>
              <a:t>0.005</a:t>
            </a:r>
          </a:p>
          <a:p>
            <a:pPr>
              <a:buFont typeface="Wingdings" pitchFamily="2" charset="2"/>
              <a:buNone/>
            </a:pPr>
            <a:r>
              <a:rPr lang="en-US" smtClean="0"/>
              <a:t>		</a:t>
            </a:r>
            <a:r>
              <a:rPr lang="el-GR" i="1" smtClean="0"/>
              <a:t>θ</a:t>
            </a:r>
            <a:r>
              <a:rPr lang="en-US" i="1" baseline="-25000" smtClean="0"/>
              <a:t>s,</a:t>
            </a:r>
            <a:r>
              <a:rPr lang="en-US" baseline="-25000" smtClean="0"/>
              <a:t>1</a:t>
            </a:r>
            <a:r>
              <a:rPr lang="en-US" i="1" smtClean="0"/>
              <a:t>= </a:t>
            </a:r>
            <a:r>
              <a:rPr lang="en-US" smtClean="0"/>
              <a:t>(2</a:t>
            </a:r>
            <a:r>
              <a:rPr lang="en-US" i="1" smtClean="0"/>
              <a:t>M</a:t>
            </a:r>
            <a:r>
              <a:rPr lang="en-US" baseline="-25000" smtClean="0"/>
              <a:t>2 </a:t>
            </a:r>
            <a:r>
              <a:rPr lang="en-US" smtClean="0"/>
              <a:t>-1)</a:t>
            </a:r>
            <a:r>
              <a:rPr lang="el-GR" i="1" smtClean="0"/>
              <a:t>π</a:t>
            </a:r>
            <a:r>
              <a:rPr lang="el-GR" smtClean="0"/>
              <a:t>/</a:t>
            </a:r>
            <a:r>
              <a:rPr lang="en-US" i="1" smtClean="0"/>
              <a:t>M = </a:t>
            </a:r>
            <a:r>
              <a:rPr lang="en-US" smtClean="0"/>
              <a:t>7</a:t>
            </a:r>
            <a:r>
              <a:rPr lang="el-GR" i="1" smtClean="0"/>
              <a:t>π</a:t>
            </a:r>
            <a:r>
              <a:rPr lang="el-GR" smtClean="0"/>
              <a:t>/12</a:t>
            </a:r>
            <a:r>
              <a:rPr lang="en-US" i="1" smtClean="0"/>
              <a:t>, </a:t>
            </a:r>
            <a:r>
              <a:rPr lang="el-GR" i="1" smtClean="0"/>
              <a:t>δ</a:t>
            </a:r>
            <a:r>
              <a:rPr lang="en-US" i="1" baseline="-25000" smtClean="0"/>
              <a:t>s,</a:t>
            </a:r>
            <a:r>
              <a:rPr lang="en-US" baseline="-25000" smtClean="0"/>
              <a:t>1</a:t>
            </a:r>
            <a:r>
              <a:rPr lang="en-US" i="1" smtClean="0"/>
              <a:t>= </a:t>
            </a:r>
            <a:r>
              <a:rPr lang="el-GR" i="1" smtClean="0"/>
              <a:t>δ</a:t>
            </a:r>
            <a:r>
              <a:rPr lang="en-US" i="1" baseline="-25000" smtClean="0"/>
              <a:t>s</a:t>
            </a:r>
            <a:r>
              <a:rPr lang="en-US" i="1" smtClean="0"/>
              <a:t> = </a:t>
            </a:r>
            <a:r>
              <a:rPr lang="en-US" smtClean="0"/>
              <a:t>0.001</a:t>
            </a:r>
          </a:p>
          <a:p>
            <a:pPr>
              <a:buFont typeface="Wingdings" pitchFamily="2" charset="2"/>
              <a:buNone/>
            </a:pPr>
            <a:r>
              <a:rPr lang="en-US" smtClean="0"/>
              <a:t>		Estimated filter order gives: </a:t>
            </a:r>
            <a:r>
              <a:rPr lang="en-US" i="1" smtClean="0"/>
              <a:t>N</a:t>
            </a:r>
            <a:r>
              <a:rPr lang="en-US" baseline="-25000" smtClean="0"/>
              <a:t>1</a:t>
            </a:r>
            <a:r>
              <a:rPr lang="en-US" i="1" smtClean="0"/>
              <a:t>= </a:t>
            </a:r>
            <a:r>
              <a:rPr lang="en-US" smtClean="0"/>
              <a:t>11 </a:t>
            </a:r>
            <a:r>
              <a:rPr lang="en-US" smtClean="0">
                <a:sym typeface="Symbol" pitchFamily="18" charset="2"/>
              </a:rPr>
              <a:t> </a:t>
            </a:r>
            <a:r>
              <a:rPr lang="en-US" i="1" smtClean="0"/>
              <a:t>L</a:t>
            </a:r>
            <a:r>
              <a:rPr lang="en-US" baseline="-25000" smtClean="0"/>
              <a:t>1</a:t>
            </a:r>
            <a:r>
              <a:rPr lang="en-US" smtClean="0"/>
              <a:t>= 12</a:t>
            </a:r>
          </a:p>
          <a:p>
            <a:pPr>
              <a:buFont typeface="Wingdings" pitchFamily="2" charset="2"/>
              <a:buNone/>
            </a:pPr>
            <a:r>
              <a:rPr lang="en-US" smtClean="0"/>
              <a:t>		So, </a:t>
            </a:r>
            <a:r>
              <a:rPr lang="en-US" smtClean="0">
                <a:sym typeface="Symbol" pitchFamily="18" charset="2"/>
              </a:rPr>
              <a:t>number of multiplies/input sample</a:t>
            </a:r>
            <a:r>
              <a:rPr lang="en-US" smtClean="0"/>
              <a:t> = </a:t>
            </a:r>
            <a:r>
              <a:rPr lang="en-US" i="1" smtClean="0"/>
              <a:t>L</a:t>
            </a:r>
            <a:r>
              <a:rPr lang="en-US" baseline="-25000" smtClean="0"/>
              <a:t>1</a:t>
            </a:r>
            <a:r>
              <a:rPr lang="en-US" smtClean="0"/>
              <a:t>/</a:t>
            </a:r>
            <a:r>
              <a:rPr lang="en-US" i="1" smtClean="0"/>
              <a:t>M</a:t>
            </a:r>
            <a:r>
              <a:rPr lang="en-US" baseline="-25000" smtClean="0"/>
              <a:t>1</a:t>
            </a:r>
            <a:r>
              <a:rPr lang="en-US" i="1" smtClean="0"/>
              <a:t> = </a:t>
            </a:r>
            <a:r>
              <a:rPr lang="en-US" smtClean="0"/>
              <a:t>12/3 = 4</a:t>
            </a:r>
          </a:p>
          <a:p>
            <a:pPr>
              <a:buFont typeface="Wingdings" pitchFamily="2" charset="2"/>
              <a:buNone/>
            </a:pPr>
            <a:endParaRPr lang="en-US" sz="800" smtClean="0"/>
          </a:p>
          <a:p>
            <a:pPr>
              <a:buFont typeface="Wingdings" pitchFamily="2" charset="2"/>
              <a:buNone/>
            </a:pPr>
            <a:r>
              <a:rPr lang="en-US" smtClean="0"/>
              <a:t>	2</a:t>
            </a:r>
            <a:r>
              <a:rPr lang="en-US" baseline="30000" smtClean="0"/>
              <a:t>nd</a:t>
            </a:r>
            <a:r>
              <a:rPr lang="en-US" smtClean="0"/>
              <a:t> stage:</a:t>
            </a:r>
          </a:p>
          <a:p>
            <a:pPr>
              <a:buFont typeface="Wingdings" pitchFamily="2" charset="2"/>
              <a:buNone/>
            </a:pPr>
            <a:r>
              <a:rPr lang="en-US" smtClean="0"/>
              <a:t>		</a:t>
            </a:r>
            <a:r>
              <a:rPr lang="el-GR" i="1" smtClean="0"/>
              <a:t>θ</a:t>
            </a:r>
            <a:r>
              <a:rPr lang="en-US" i="1" baseline="-25000" smtClean="0"/>
              <a:t>p,</a:t>
            </a:r>
            <a:r>
              <a:rPr lang="en-US" baseline="-25000" smtClean="0"/>
              <a:t>2</a:t>
            </a:r>
            <a:r>
              <a:rPr lang="en-US" i="1" smtClean="0"/>
              <a:t>= M</a:t>
            </a:r>
            <a:r>
              <a:rPr lang="en-US" baseline="-25000" smtClean="0"/>
              <a:t>1</a:t>
            </a:r>
            <a:r>
              <a:rPr lang="el-GR" i="1" smtClean="0"/>
              <a:t>θ</a:t>
            </a:r>
            <a:r>
              <a:rPr lang="en-US" i="1" baseline="-25000" smtClean="0"/>
              <a:t>p</a:t>
            </a:r>
            <a:r>
              <a:rPr lang="en-US" i="1" smtClean="0"/>
              <a:t> = </a:t>
            </a:r>
            <a:r>
              <a:rPr lang="en-US" smtClean="0"/>
              <a:t>3</a:t>
            </a:r>
            <a:r>
              <a:rPr lang="el-GR" i="1" smtClean="0"/>
              <a:t>π</a:t>
            </a:r>
            <a:r>
              <a:rPr lang="el-GR" smtClean="0"/>
              <a:t>/16</a:t>
            </a:r>
            <a:r>
              <a:rPr lang="en-US" smtClean="0"/>
              <a:t>, </a:t>
            </a:r>
            <a:r>
              <a:rPr lang="el-GR" i="1" smtClean="0"/>
              <a:t>δ</a:t>
            </a:r>
            <a:r>
              <a:rPr lang="en-US" i="1" baseline="-25000" smtClean="0"/>
              <a:t>p,</a:t>
            </a:r>
            <a:r>
              <a:rPr lang="en-US" baseline="-25000" smtClean="0"/>
              <a:t>2</a:t>
            </a:r>
            <a:r>
              <a:rPr lang="en-US" i="1" smtClean="0"/>
              <a:t> = </a:t>
            </a:r>
            <a:r>
              <a:rPr lang="el-GR" i="1" smtClean="0"/>
              <a:t>δ</a:t>
            </a:r>
            <a:r>
              <a:rPr lang="en-US" i="1" baseline="-25000" smtClean="0"/>
              <a:t>p</a:t>
            </a:r>
            <a:r>
              <a:rPr lang="en-US" baseline="-25000" smtClean="0"/>
              <a:t>/2</a:t>
            </a:r>
            <a:r>
              <a:rPr lang="en-US" smtClean="0"/>
              <a:t> = 0.005</a:t>
            </a:r>
          </a:p>
          <a:p>
            <a:pPr>
              <a:buFont typeface="Wingdings" pitchFamily="2" charset="2"/>
              <a:buNone/>
            </a:pPr>
            <a:r>
              <a:rPr lang="en-US" i="1" smtClean="0"/>
              <a:t>		</a:t>
            </a:r>
            <a:r>
              <a:rPr lang="el-GR" i="1" smtClean="0"/>
              <a:t>θ</a:t>
            </a:r>
            <a:r>
              <a:rPr lang="en-US" i="1" baseline="-25000" smtClean="0"/>
              <a:t>s,</a:t>
            </a:r>
            <a:r>
              <a:rPr lang="en-US" baseline="-25000" smtClean="0"/>
              <a:t>2</a:t>
            </a:r>
            <a:r>
              <a:rPr lang="en-US" i="1" smtClean="0"/>
              <a:t>= </a:t>
            </a:r>
            <a:r>
              <a:rPr lang="el-GR" i="1" smtClean="0"/>
              <a:t>π</a:t>
            </a:r>
            <a:r>
              <a:rPr lang="el-GR" smtClean="0"/>
              <a:t>/</a:t>
            </a:r>
            <a:r>
              <a:rPr lang="en-US" i="1" smtClean="0"/>
              <a:t>M</a:t>
            </a:r>
            <a:r>
              <a:rPr lang="en-US" baseline="-25000" smtClean="0"/>
              <a:t>2</a:t>
            </a:r>
            <a:r>
              <a:rPr lang="en-US" i="1" smtClean="0"/>
              <a:t>= </a:t>
            </a:r>
            <a:r>
              <a:rPr lang="el-GR" i="1" smtClean="0"/>
              <a:t>π</a:t>
            </a:r>
            <a:r>
              <a:rPr lang="el-GR" smtClean="0"/>
              <a:t>/4</a:t>
            </a:r>
            <a:r>
              <a:rPr lang="en-US" smtClean="0"/>
              <a:t>,</a:t>
            </a:r>
            <a:r>
              <a:rPr lang="el-GR" i="1" smtClean="0"/>
              <a:t> δ</a:t>
            </a:r>
            <a:r>
              <a:rPr lang="en-US" i="1" baseline="-25000" smtClean="0"/>
              <a:t>s,</a:t>
            </a:r>
            <a:r>
              <a:rPr lang="en-US" baseline="-25000" smtClean="0"/>
              <a:t>2</a:t>
            </a:r>
            <a:r>
              <a:rPr lang="en-US" i="1" smtClean="0"/>
              <a:t>= </a:t>
            </a:r>
            <a:r>
              <a:rPr lang="el-GR" i="1" smtClean="0"/>
              <a:t>δ</a:t>
            </a:r>
            <a:r>
              <a:rPr lang="en-US" i="1" baseline="-25000" smtClean="0"/>
              <a:t>s</a:t>
            </a:r>
            <a:r>
              <a:rPr lang="en-US" i="1" smtClean="0"/>
              <a:t> = </a:t>
            </a:r>
            <a:r>
              <a:rPr lang="en-US" smtClean="0"/>
              <a:t>0.001</a:t>
            </a:r>
          </a:p>
          <a:p>
            <a:pPr>
              <a:buFont typeface="Wingdings" pitchFamily="2" charset="2"/>
              <a:buNone/>
            </a:pPr>
            <a:r>
              <a:rPr lang="en-US" i="1" smtClean="0"/>
              <a:t>		</a:t>
            </a:r>
            <a:r>
              <a:rPr lang="en-US" smtClean="0"/>
              <a:t>Estimated filter order gives: </a:t>
            </a:r>
            <a:r>
              <a:rPr lang="en-US" i="1" smtClean="0"/>
              <a:t>N</a:t>
            </a:r>
            <a:r>
              <a:rPr lang="en-US" baseline="-25000" smtClean="0"/>
              <a:t>2</a:t>
            </a:r>
            <a:r>
              <a:rPr lang="en-US" i="1" smtClean="0"/>
              <a:t>= </a:t>
            </a:r>
            <a:r>
              <a:rPr lang="en-US" smtClean="0"/>
              <a:t>88</a:t>
            </a:r>
            <a:r>
              <a:rPr lang="en-US" i="1" smtClean="0"/>
              <a:t> </a:t>
            </a:r>
            <a:r>
              <a:rPr lang="en-US" smtClean="0">
                <a:sym typeface="Symbol" pitchFamily="18" charset="2"/>
              </a:rPr>
              <a:t> </a:t>
            </a:r>
            <a:r>
              <a:rPr lang="en-US" i="1" smtClean="0"/>
              <a:t>L</a:t>
            </a:r>
            <a:r>
              <a:rPr lang="en-US" baseline="-25000" smtClean="0"/>
              <a:t>2</a:t>
            </a:r>
            <a:r>
              <a:rPr lang="en-US" i="1" smtClean="0"/>
              <a:t>= </a:t>
            </a:r>
            <a:r>
              <a:rPr lang="en-US" smtClean="0"/>
              <a:t>89</a:t>
            </a:r>
          </a:p>
          <a:p>
            <a:pPr>
              <a:buFont typeface="Wingdings" pitchFamily="2" charset="2"/>
              <a:buNone/>
            </a:pPr>
            <a:r>
              <a:rPr lang="en-US" i="1" smtClean="0"/>
              <a:t>		</a:t>
            </a:r>
            <a:r>
              <a:rPr lang="en-US" smtClean="0"/>
              <a:t>So, </a:t>
            </a:r>
            <a:r>
              <a:rPr lang="en-US" smtClean="0">
                <a:sym typeface="Symbol" pitchFamily="18" charset="2"/>
              </a:rPr>
              <a:t>number of multiplies/input sample</a:t>
            </a:r>
            <a:r>
              <a:rPr lang="en-US" smtClean="0"/>
              <a:t> </a:t>
            </a:r>
            <a:r>
              <a:rPr lang="en-US" i="1" smtClean="0"/>
              <a:t>= L</a:t>
            </a:r>
            <a:r>
              <a:rPr lang="en-US" baseline="-25000" smtClean="0"/>
              <a:t>2</a:t>
            </a:r>
            <a:r>
              <a:rPr lang="en-US" smtClean="0"/>
              <a:t>/(</a:t>
            </a:r>
            <a:r>
              <a:rPr lang="en-US" i="1" smtClean="0"/>
              <a:t>M</a:t>
            </a:r>
            <a:r>
              <a:rPr lang="en-US" baseline="-25000" smtClean="0"/>
              <a:t>1</a:t>
            </a:r>
            <a:r>
              <a:rPr lang="en-US" i="1" smtClean="0"/>
              <a:t> M</a:t>
            </a:r>
            <a:r>
              <a:rPr lang="en-US" baseline="-25000" smtClean="0"/>
              <a:t>2</a:t>
            </a:r>
            <a:r>
              <a:rPr lang="en-US" smtClean="0"/>
              <a:t>) = 89/12 = 7.4</a:t>
            </a:r>
          </a:p>
          <a:p>
            <a:pPr>
              <a:buFont typeface="Wingdings" pitchFamily="2" charset="2"/>
              <a:buNone/>
            </a:pPr>
            <a:endParaRPr lang="en-US" sz="800" smtClean="0"/>
          </a:p>
          <a:p>
            <a:pPr>
              <a:buFont typeface="Wingdings" pitchFamily="2" charset="2"/>
              <a:buNone/>
            </a:pPr>
            <a:r>
              <a:rPr lang="en-US" smtClean="0"/>
              <a:t>	Double-stage complexity = 4 + 7.4 = 11.4 multiplies/input</a:t>
            </a:r>
          </a:p>
          <a:p>
            <a:pPr>
              <a:buFont typeface="Wingdings" pitchFamily="2" charset="2"/>
              <a:buNone/>
            </a:pPr>
            <a:r>
              <a:rPr lang="en-US" b="1" smtClean="0"/>
              <a:t>	</a:t>
            </a:r>
            <a:r>
              <a:rPr lang="en-US" smtClean="0">
                <a:sym typeface="Symbol" pitchFamily="18" charset="2"/>
              </a:rPr>
              <a:t>  </a:t>
            </a:r>
            <a:r>
              <a:rPr lang="en-US" smtClean="0"/>
              <a:t>2-stage has ≈ ½ complexity of 1-stage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		 </a:t>
            </a:r>
            <a:r>
              <a:rPr lang="en-US" sz="1200" smtClean="0"/>
              <a:t> </a:t>
            </a:r>
            <a:fld id="{0D755342-E8D9-4210-9662-754D883E4ED3}" type="slidenum">
              <a:rPr lang="en-US" sz="1200" smtClean="0">
                <a:solidFill>
                  <a:srgbClr val="003399"/>
                </a:solidFill>
              </a:rPr>
              <a:pPr>
                <a:defRPr/>
              </a:pPr>
              <a:t>71</a:t>
            </a:fld>
            <a:endParaRPr lang="en-US" sz="1200">
              <a:solidFill>
                <a:srgbClr val="003399"/>
              </a:solidFill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Multistage Rate Change (10)</a:t>
            </a:r>
          </a:p>
        </p:txBody>
      </p:sp>
      <p:sp>
        <p:nvSpPr>
          <p:cNvPr id="8601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u="sng" smtClean="0"/>
              <a:t>Application:</a:t>
            </a:r>
            <a:r>
              <a:rPr lang="en-US" b="1" smtClean="0"/>
              <a:t> Multistage rate change</a:t>
            </a:r>
          </a:p>
          <a:p>
            <a:pPr>
              <a:buFont typeface="Wingdings" pitchFamily="2" charset="2"/>
              <a:buNone/>
            </a:pPr>
            <a:r>
              <a:rPr lang="en-US" smtClean="0"/>
              <a:t>	Convert Digital Audio Tape (DAT) format to Compact Disk (CD). </a:t>
            </a:r>
          </a:p>
          <a:p>
            <a:pPr>
              <a:buFont typeface="Wingdings" pitchFamily="2" charset="2"/>
              <a:buNone/>
            </a:pPr>
            <a:r>
              <a:rPr lang="nl-NL" smtClean="0"/>
              <a:t>	DAT uses </a:t>
            </a:r>
            <a:r>
              <a:rPr lang="nl-NL" i="1" smtClean="0"/>
              <a:t>F</a:t>
            </a:r>
            <a:r>
              <a:rPr lang="nl-NL" i="1" baseline="-25000" smtClean="0"/>
              <a:t>s</a:t>
            </a:r>
            <a:r>
              <a:rPr lang="nl-NL" i="1" smtClean="0"/>
              <a:t>= </a:t>
            </a:r>
            <a:r>
              <a:rPr lang="nl-NL" smtClean="0"/>
              <a:t>48 kHz</a:t>
            </a:r>
            <a:r>
              <a:rPr lang="nl-NL" i="1" smtClean="0"/>
              <a:t>. </a:t>
            </a:r>
            <a:r>
              <a:rPr lang="en-US" smtClean="0"/>
              <a:t>CD uses </a:t>
            </a:r>
            <a:r>
              <a:rPr lang="en-US" i="1" smtClean="0"/>
              <a:t>F</a:t>
            </a:r>
            <a:r>
              <a:rPr lang="en-US" i="1" baseline="-25000" smtClean="0"/>
              <a:t>s</a:t>
            </a:r>
            <a:r>
              <a:rPr lang="en-US" i="1" smtClean="0"/>
              <a:t>= </a:t>
            </a:r>
            <a:r>
              <a:rPr lang="en-US" smtClean="0"/>
              <a:t>44.1 kHz</a:t>
            </a:r>
          </a:p>
          <a:p>
            <a:pPr>
              <a:buFont typeface="Wingdings" pitchFamily="2" charset="2"/>
              <a:buNone/>
            </a:pPr>
            <a:endParaRPr lang="en-US" smtClean="0"/>
          </a:p>
          <a:p>
            <a:pPr>
              <a:buFont typeface="Wingdings" pitchFamily="2" charset="2"/>
              <a:buNone/>
            </a:pPr>
            <a:endParaRPr lang="en-US" smtClean="0"/>
          </a:p>
          <a:p>
            <a:pPr>
              <a:buFont typeface="Wingdings" pitchFamily="2" charset="2"/>
              <a:buNone/>
            </a:pPr>
            <a:r>
              <a:rPr lang="en-US" smtClean="0"/>
              <a:t>	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		 </a:t>
            </a:r>
            <a:r>
              <a:rPr lang="en-US" sz="1200" smtClean="0"/>
              <a:t> </a:t>
            </a:r>
            <a:fld id="{C340DD62-E562-415B-A16B-0A700A1BBC11}" type="slidenum">
              <a:rPr lang="en-US" sz="1200" smtClean="0">
                <a:solidFill>
                  <a:srgbClr val="003399"/>
                </a:solidFill>
              </a:rPr>
              <a:pPr>
                <a:defRPr/>
              </a:pPr>
              <a:t>72</a:t>
            </a:fld>
            <a:endParaRPr lang="en-US" sz="1200">
              <a:solidFill>
                <a:srgbClr val="003399"/>
              </a:solidFill>
            </a:endParaRPr>
          </a:p>
        </p:txBody>
      </p:sp>
      <p:pic>
        <p:nvPicPr>
          <p:cNvPr id="86021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0" y="1981200"/>
            <a:ext cx="3124200" cy="649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6022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43000" y="2781300"/>
            <a:ext cx="3048000" cy="576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6023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295400" y="3455988"/>
            <a:ext cx="6781800" cy="2640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Filter Banks (1)</a:t>
            </a:r>
          </a:p>
        </p:txBody>
      </p:sp>
      <p:sp>
        <p:nvSpPr>
          <p:cNvPr id="8704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u="sng" smtClean="0"/>
              <a:t>Filter banks</a:t>
            </a:r>
            <a:r>
              <a:rPr lang="en-US" smtClean="0"/>
              <a:t>: Often need to slice up a wideband signal into various </a:t>
            </a:r>
            <a:r>
              <a:rPr lang="en-US" b="1" smtClean="0"/>
              <a:t>subbands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		 </a:t>
            </a:r>
            <a:r>
              <a:rPr lang="en-US" sz="1200" smtClean="0"/>
              <a:t> </a:t>
            </a:r>
            <a:fld id="{848E804A-A9E7-4D22-8229-3D61B11732D7}" type="slidenum">
              <a:rPr lang="en-US" sz="1200" smtClean="0">
                <a:solidFill>
                  <a:srgbClr val="003399"/>
                </a:solidFill>
              </a:rPr>
              <a:pPr>
                <a:defRPr/>
              </a:pPr>
              <a:t>73</a:t>
            </a:fld>
            <a:endParaRPr lang="en-US" sz="1200">
              <a:solidFill>
                <a:srgbClr val="003399"/>
              </a:solidFill>
            </a:endParaRPr>
          </a:p>
        </p:txBody>
      </p:sp>
      <p:pic>
        <p:nvPicPr>
          <p:cNvPr id="8704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" y="1646238"/>
            <a:ext cx="8001000" cy="4071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Filter Banks (2)</a:t>
            </a:r>
          </a:p>
        </p:txBody>
      </p:sp>
      <p:sp>
        <p:nvSpPr>
          <p:cNvPr id="8806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u="sng" smtClean="0"/>
              <a:t>Filter banks application: Cell Phone Base Station</a:t>
            </a:r>
          </a:p>
          <a:p>
            <a:pPr>
              <a:buFont typeface="Wingdings" pitchFamily="2" charset="2"/>
              <a:buNone/>
            </a:pPr>
            <a:r>
              <a:rPr lang="en-US" smtClean="0"/>
              <a:t>	</a:t>
            </a:r>
            <a:r>
              <a:rPr lang="en-US" b="1" smtClean="0"/>
              <a:t>FDMA = Frequency-Division Multiple Access: </a:t>
            </a:r>
            <a:r>
              <a:rPr lang="en-US" smtClean="0"/>
              <a:t>Each user (or set of users) is assigned a different band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		 </a:t>
            </a:r>
            <a:r>
              <a:rPr lang="en-US" sz="1200" smtClean="0"/>
              <a:t> </a:t>
            </a:r>
            <a:fld id="{D0711B2F-9F85-4DEE-BB98-7348217D8B47}" type="slidenum">
              <a:rPr lang="en-US" sz="1200" smtClean="0">
                <a:solidFill>
                  <a:srgbClr val="003399"/>
                </a:solidFill>
              </a:rPr>
              <a:pPr>
                <a:defRPr/>
              </a:pPr>
              <a:t>74</a:t>
            </a:fld>
            <a:endParaRPr lang="en-US" sz="1200">
              <a:solidFill>
                <a:srgbClr val="003399"/>
              </a:solidFill>
            </a:endParaRPr>
          </a:p>
        </p:txBody>
      </p:sp>
      <p:pic>
        <p:nvPicPr>
          <p:cNvPr id="88069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00138" y="1905000"/>
            <a:ext cx="7129462" cy="413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Filter Banks (3)</a:t>
            </a:r>
          </a:p>
        </p:txBody>
      </p:sp>
      <p:sp>
        <p:nvSpPr>
          <p:cNvPr id="8909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u="sng" smtClean="0"/>
              <a:t>Filter banks and Subband processing</a:t>
            </a:r>
          </a:p>
          <a:p>
            <a:pPr>
              <a:buFont typeface="Wingdings" pitchFamily="2" charset="2"/>
              <a:buNone/>
            </a:pPr>
            <a:r>
              <a:rPr lang="en-US" smtClean="0"/>
              <a:t>	Sometimes we want to:</a:t>
            </a:r>
          </a:p>
          <a:p>
            <a:pPr lvl="1"/>
            <a:r>
              <a:rPr lang="en-US" smtClean="0"/>
              <a:t>Split a signal into subbands using an </a:t>
            </a:r>
            <a:r>
              <a:rPr lang="en-US" b="1" smtClean="0"/>
              <a:t>analysis filter bank</a:t>
            </a:r>
          </a:p>
          <a:p>
            <a:pPr lvl="1"/>
            <a:r>
              <a:rPr lang="en-US" smtClean="0"/>
              <a:t>Process each subband</a:t>
            </a:r>
          </a:p>
          <a:p>
            <a:pPr lvl="1"/>
            <a:r>
              <a:rPr lang="en-US" smtClean="0"/>
              <a:t>Then, re-assemble subbands using a </a:t>
            </a:r>
            <a:r>
              <a:rPr lang="en-US" b="1" smtClean="0"/>
              <a:t>synthesis filter bank</a:t>
            </a:r>
          </a:p>
          <a:p>
            <a:pPr lvl="1"/>
            <a:endParaRPr lang="en-US" b="1" smtClean="0"/>
          </a:p>
          <a:p>
            <a:pPr lvl="1"/>
            <a:endParaRPr lang="en-US" b="1" smtClean="0"/>
          </a:p>
          <a:p>
            <a:pPr lvl="1"/>
            <a:endParaRPr lang="en-US" b="1" smtClean="0"/>
          </a:p>
          <a:p>
            <a:pPr lvl="1"/>
            <a:endParaRPr lang="en-US" b="1" smtClean="0"/>
          </a:p>
          <a:p>
            <a:pPr lvl="1"/>
            <a:endParaRPr lang="en-US" b="1" smtClean="0"/>
          </a:p>
          <a:p>
            <a:pPr lvl="1"/>
            <a:endParaRPr lang="en-US" b="1" smtClean="0"/>
          </a:p>
          <a:p>
            <a:pPr lvl="1"/>
            <a:endParaRPr lang="en-US" sz="800" b="1" smtClean="0"/>
          </a:p>
          <a:p>
            <a:pPr>
              <a:buFont typeface="Wingdings" pitchFamily="2" charset="2"/>
              <a:buNone/>
            </a:pPr>
            <a:r>
              <a:rPr lang="en-US" b="1" smtClean="0"/>
              <a:t>	</a:t>
            </a:r>
            <a:r>
              <a:rPr lang="en-US" smtClean="0"/>
              <a:t>Design so that if the subband processing does nothing (i.e., imagine that </a:t>
            </a:r>
            <a:r>
              <a:rPr lang="en-US" i="1" smtClean="0"/>
              <a:t>v</a:t>
            </a:r>
            <a:r>
              <a:rPr lang="en-US" i="1" baseline="-25000" smtClean="0"/>
              <a:t>i</a:t>
            </a:r>
            <a:r>
              <a:rPr lang="en-US" smtClean="0"/>
              <a:t>[</a:t>
            </a:r>
            <a:r>
              <a:rPr lang="en-US" i="1" smtClean="0"/>
              <a:t>n</a:t>
            </a:r>
            <a:r>
              <a:rPr lang="en-US" smtClean="0"/>
              <a:t>]</a:t>
            </a:r>
            <a:r>
              <a:rPr lang="en-US" i="1" smtClean="0"/>
              <a:t> = u</a:t>
            </a:r>
            <a:r>
              <a:rPr lang="en-US" i="1" baseline="-25000" smtClean="0"/>
              <a:t>i</a:t>
            </a:r>
            <a:r>
              <a:rPr lang="en-US" smtClean="0"/>
              <a:t>[</a:t>
            </a:r>
            <a:r>
              <a:rPr lang="en-US" i="1" smtClean="0"/>
              <a:t>n</a:t>
            </a:r>
            <a:r>
              <a:rPr lang="en-US" smtClean="0"/>
              <a:t>]) we get:</a:t>
            </a:r>
            <a:r>
              <a:rPr lang="en-US" b="1" smtClean="0"/>
              <a:t> </a:t>
            </a:r>
          </a:p>
          <a:p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		 </a:t>
            </a:r>
            <a:r>
              <a:rPr lang="en-US" sz="1200" smtClean="0"/>
              <a:t> </a:t>
            </a:r>
            <a:fld id="{AD096721-A2FF-43D4-AEE1-35AF0C1E531E}" type="slidenum">
              <a:rPr lang="en-US" sz="1200" smtClean="0">
                <a:solidFill>
                  <a:srgbClr val="003399"/>
                </a:solidFill>
              </a:rPr>
              <a:pPr>
                <a:defRPr/>
              </a:pPr>
              <a:t>75</a:t>
            </a:fld>
            <a:endParaRPr lang="en-US" sz="1200">
              <a:solidFill>
                <a:srgbClr val="003399"/>
              </a:solidFill>
            </a:endParaRPr>
          </a:p>
        </p:txBody>
      </p:sp>
      <p:pic>
        <p:nvPicPr>
          <p:cNvPr id="89093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19200" y="2743200"/>
            <a:ext cx="6705600" cy="2182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9094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10000" y="5672138"/>
            <a:ext cx="1700213" cy="347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9095" name="TextBox 7"/>
          <p:cNvSpPr txBox="1">
            <a:spLocks noChangeArrowheads="1"/>
          </p:cNvSpPr>
          <p:nvPr/>
        </p:nvSpPr>
        <p:spPr bwMode="auto">
          <a:xfrm>
            <a:off x="6172200" y="5486400"/>
            <a:ext cx="2514600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sz="1800" b="1">
                <a:latin typeface="Times New Roman" pitchFamily="18" charset="0"/>
                <a:cs typeface="Times New Roman" pitchFamily="18" charset="0"/>
              </a:rPr>
              <a:t>Perfect reconstruction </a:t>
            </a:r>
          </a:p>
          <a:p>
            <a:r>
              <a:rPr lang="en-US" sz="1800" b="1">
                <a:latin typeface="Times New Roman" pitchFamily="18" charset="0"/>
                <a:cs typeface="Times New Roman" pitchFamily="18" charset="0"/>
              </a:rPr>
              <a:t>(PR) property</a:t>
            </a:r>
            <a:r>
              <a:rPr lang="en-US" sz="1800">
                <a:latin typeface="Times New Roman" pitchFamily="18" charset="0"/>
                <a:cs typeface="Times New Roman" pitchFamily="18" charset="0"/>
              </a:rPr>
              <a:t>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Filter Banks (4)</a:t>
            </a:r>
          </a:p>
        </p:txBody>
      </p:sp>
      <p:sp>
        <p:nvSpPr>
          <p:cNvPr id="9011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u="sng" smtClean="0"/>
              <a:t>Example:</a:t>
            </a:r>
            <a:r>
              <a:rPr lang="en-US" b="1" smtClean="0"/>
              <a:t> Subband data compression 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		 </a:t>
            </a:r>
            <a:r>
              <a:rPr lang="en-US" sz="1200" smtClean="0"/>
              <a:t> </a:t>
            </a:r>
            <a:fld id="{8D3ECC5E-90CA-4AAC-9705-A520D434448E}" type="slidenum">
              <a:rPr lang="en-US" sz="1200" smtClean="0">
                <a:solidFill>
                  <a:srgbClr val="003399"/>
                </a:solidFill>
              </a:rPr>
              <a:pPr>
                <a:defRPr/>
              </a:pPr>
              <a:t>76</a:t>
            </a:fld>
            <a:endParaRPr lang="en-US" sz="1200">
              <a:solidFill>
                <a:srgbClr val="003399"/>
              </a:solidFill>
            </a:endParaRPr>
          </a:p>
        </p:txBody>
      </p:sp>
      <p:pic>
        <p:nvPicPr>
          <p:cNvPr id="9011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68375" y="1219200"/>
            <a:ext cx="7261225" cy="4784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Filter Banks (5)</a:t>
            </a:r>
          </a:p>
        </p:txBody>
      </p:sp>
      <p:sp>
        <p:nvSpPr>
          <p:cNvPr id="9113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u="sng" smtClean="0"/>
              <a:t>Decimated filter banks</a:t>
            </a:r>
          </a:p>
          <a:p>
            <a:pPr>
              <a:buFont typeface="Wingdings" pitchFamily="2" charset="2"/>
              <a:buNone/>
            </a:pPr>
            <a:r>
              <a:rPr lang="en-US" smtClean="0"/>
              <a:t>	Each output channel of a filter bank spans only a fraction of the input BW:</a:t>
            </a:r>
          </a:p>
          <a:p>
            <a:pPr>
              <a:buFont typeface="Wingdings" pitchFamily="2" charset="2"/>
              <a:buNone/>
            </a:pPr>
            <a:r>
              <a:rPr lang="en-US" smtClean="0"/>
              <a:t>	Whole digital </a:t>
            </a:r>
            <a:r>
              <a:rPr lang="en-US" i="1" smtClean="0"/>
              <a:t>BW</a:t>
            </a:r>
            <a:r>
              <a:rPr lang="en-US" smtClean="0"/>
              <a:t> = 2</a:t>
            </a:r>
            <a:r>
              <a:rPr lang="en-US" i="1" smtClean="0"/>
              <a:t>π</a:t>
            </a:r>
            <a:r>
              <a:rPr lang="en-US" smtClean="0"/>
              <a:t>, each of </a:t>
            </a:r>
            <a:r>
              <a:rPr lang="en-US" i="1" smtClean="0"/>
              <a:t>M </a:t>
            </a:r>
            <a:r>
              <a:rPr lang="en-US" smtClean="0"/>
              <a:t>subbands has </a:t>
            </a:r>
            <a:r>
              <a:rPr lang="en-US" i="1" smtClean="0"/>
              <a:t>BW = </a:t>
            </a:r>
            <a:r>
              <a:rPr lang="en-US" smtClean="0"/>
              <a:t>2</a:t>
            </a:r>
            <a:r>
              <a:rPr lang="en-US" i="1" smtClean="0"/>
              <a:t>π</a:t>
            </a:r>
            <a:r>
              <a:rPr lang="en-US" smtClean="0"/>
              <a:t>/</a:t>
            </a:r>
            <a:r>
              <a:rPr lang="en-US" i="1" smtClean="0"/>
              <a:t>M</a:t>
            </a:r>
          </a:p>
          <a:p>
            <a:pPr>
              <a:buFont typeface="Wingdings" pitchFamily="2" charset="2"/>
              <a:buNone/>
            </a:pPr>
            <a:r>
              <a:rPr lang="en-US" smtClean="0"/>
              <a:t>	</a:t>
            </a:r>
            <a:r>
              <a:rPr lang="en-US" smtClean="0">
                <a:sym typeface="Symbol" pitchFamily="18" charset="2"/>
              </a:rPr>
              <a:t> </a:t>
            </a:r>
            <a:r>
              <a:rPr lang="en-US" smtClean="0"/>
              <a:t>Can decimate each channel by </a:t>
            </a:r>
            <a:r>
              <a:rPr lang="en-US" i="1" smtClean="0"/>
              <a:t>M.</a:t>
            </a:r>
          </a:p>
          <a:p>
            <a:pPr>
              <a:buFont typeface="Wingdings" pitchFamily="2" charset="2"/>
              <a:buNone/>
            </a:pPr>
            <a:endParaRPr lang="en-US" sz="800" i="1" smtClean="0"/>
          </a:p>
          <a:p>
            <a:pPr>
              <a:buFont typeface="Wingdings" pitchFamily="2" charset="2"/>
              <a:buNone/>
            </a:pPr>
            <a:r>
              <a:rPr lang="en-US" i="1" smtClean="0"/>
              <a:t>	</a:t>
            </a:r>
            <a:r>
              <a:rPr lang="en-US" smtClean="0"/>
              <a:t>Recall cell phone base station example: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		 </a:t>
            </a:r>
            <a:r>
              <a:rPr lang="en-US" sz="1200" smtClean="0"/>
              <a:t> </a:t>
            </a:r>
            <a:fld id="{34635DC5-0C4F-4BC0-A9D3-2286EA184FD6}" type="slidenum">
              <a:rPr lang="en-US" sz="1200" smtClean="0">
                <a:solidFill>
                  <a:srgbClr val="003399"/>
                </a:solidFill>
              </a:rPr>
              <a:pPr>
                <a:defRPr/>
              </a:pPr>
              <a:t>77</a:t>
            </a:fld>
            <a:endParaRPr lang="en-US" sz="1200">
              <a:solidFill>
                <a:srgbClr val="003399"/>
              </a:solidFill>
            </a:endParaRPr>
          </a:p>
        </p:txBody>
      </p:sp>
      <p:pic>
        <p:nvPicPr>
          <p:cNvPr id="91141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90600" y="3244850"/>
            <a:ext cx="7239000" cy="2851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Filter Banks (6)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		 </a:t>
            </a:r>
            <a:r>
              <a:rPr lang="en-US" sz="1200" smtClean="0"/>
              <a:t> </a:t>
            </a:r>
            <a:fld id="{88508CED-AB17-4081-84AF-4BC8DE9FB85F}" type="slidenum">
              <a:rPr lang="en-US" sz="1200" smtClean="0">
                <a:solidFill>
                  <a:srgbClr val="003399"/>
                </a:solidFill>
              </a:rPr>
              <a:pPr>
                <a:defRPr/>
              </a:pPr>
              <a:t>78</a:t>
            </a:fld>
            <a:endParaRPr lang="en-US" sz="1200">
              <a:solidFill>
                <a:srgbClr val="003399"/>
              </a:solidFill>
            </a:endParaRPr>
          </a:p>
        </p:txBody>
      </p:sp>
      <p:pic>
        <p:nvPicPr>
          <p:cNvPr id="9216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" y="1360488"/>
            <a:ext cx="8001000" cy="441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Filter Banks (7)</a:t>
            </a:r>
          </a:p>
        </p:txBody>
      </p:sp>
      <p:sp>
        <p:nvSpPr>
          <p:cNvPr id="9318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None/>
            </a:pPr>
            <a:r>
              <a:rPr lang="en-US" smtClean="0"/>
              <a:t>	Necessary: Decimation Factor </a:t>
            </a:r>
            <a:r>
              <a:rPr lang="en-US" i="1" smtClean="0"/>
              <a:t>K ≤  M</a:t>
            </a:r>
            <a:r>
              <a:rPr lang="en-US" smtClean="0"/>
              <a:t> (</a:t>
            </a:r>
            <a:r>
              <a:rPr lang="en-US" i="1" smtClean="0"/>
              <a:t>M </a:t>
            </a:r>
            <a:r>
              <a:rPr lang="en-US" smtClean="0"/>
              <a:t>is number of channels). </a:t>
            </a:r>
          </a:p>
          <a:p>
            <a:pPr>
              <a:buFont typeface="Wingdings" pitchFamily="2" charset="2"/>
              <a:buNone/>
            </a:pPr>
            <a:r>
              <a:rPr lang="en-US" smtClean="0"/>
              <a:t>	If </a:t>
            </a:r>
            <a:r>
              <a:rPr lang="en-US" i="1" smtClean="0"/>
              <a:t>K = M, </a:t>
            </a:r>
            <a:r>
              <a:rPr lang="en-US" smtClean="0"/>
              <a:t>called a </a:t>
            </a:r>
            <a:r>
              <a:rPr lang="en-US" b="1" smtClean="0"/>
              <a:t>maximally decimated filter bank</a:t>
            </a:r>
            <a:r>
              <a:rPr lang="en-US" smtClean="0"/>
              <a:t>.</a:t>
            </a:r>
          </a:p>
          <a:p>
            <a:pPr>
              <a:buFont typeface="Wingdings" pitchFamily="2" charset="2"/>
              <a:buNone/>
            </a:pPr>
            <a:r>
              <a:rPr lang="en-US" smtClean="0"/>
              <a:t>	Maximally decimated filter bank’s are the most computationally efficient but the filters must meet strict requirements, sometimes better to use </a:t>
            </a:r>
            <a:r>
              <a:rPr lang="en-US" i="1" smtClean="0"/>
              <a:t>K &lt; M.</a:t>
            </a:r>
            <a:endParaRPr lang="en-US" smtClean="0"/>
          </a:p>
          <a:p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		 </a:t>
            </a:r>
            <a:r>
              <a:rPr lang="en-US" sz="1200" smtClean="0"/>
              <a:t> </a:t>
            </a:r>
            <a:fld id="{874895C3-98A9-477D-B97F-F636F7BD2A90}" type="slidenum">
              <a:rPr lang="en-US" sz="1200" smtClean="0">
                <a:solidFill>
                  <a:srgbClr val="003399"/>
                </a:solidFill>
              </a:rPr>
              <a:pPr>
                <a:defRPr/>
              </a:pPr>
              <a:t>79</a:t>
            </a:fld>
            <a:endParaRPr lang="en-US" sz="1200">
              <a:solidFill>
                <a:srgbClr val="003399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Decimation and Expansion (2)</a:t>
            </a:r>
          </a:p>
        </p:txBody>
      </p:sp>
      <p:sp>
        <p:nvSpPr>
          <p:cNvPr id="2048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u="sng" smtClean="0"/>
              <a:t>Expansion –Time-domain graphic view </a:t>
            </a:r>
          </a:p>
          <a:p>
            <a:pPr>
              <a:buFont typeface="Wingdings" pitchFamily="2" charset="2"/>
              <a:buNone/>
            </a:pPr>
            <a:r>
              <a:rPr lang="en-US" smtClean="0"/>
              <a:t>	</a:t>
            </a:r>
            <a:r>
              <a:rPr lang="en-US" b="1" i="1" smtClean="0"/>
              <a:t>L</a:t>
            </a:r>
            <a:r>
              <a:rPr lang="en-US" b="1" smtClean="0"/>
              <a:t>-Fold decimation</a:t>
            </a:r>
            <a:r>
              <a:rPr lang="en-US" smtClean="0"/>
              <a:t>: To each input sample, “tack on” </a:t>
            </a:r>
            <a:r>
              <a:rPr lang="en-US" i="1" smtClean="0"/>
              <a:t>L</a:t>
            </a:r>
            <a:r>
              <a:rPr lang="en-US" smtClean="0"/>
              <a:t>-1 zeros. </a:t>
            </a:r>
          </a:p>
          <a:p>
            <a:pPr>
              <a:buFont typeface="Wingdings" pitchFamily="2" charset="2"/>
              <a:buNone/>
            </a:pPr>
            <a:endParaRPr lang="en-US" smtClean="0"/>
          </a:p>
          <a:p>
            <a:pPr>
              <a:buFont typeface="Wingdings" pitchFamily="2" charset="2"/>
              <a:buNone/>
            </a:pPr>
            <a:endParaRPr lang="en-US" smtClean="0"/>
          </a:p>
          <a:p>
            <a:pPr>
              <a:buFont typeface="Wingdings" pitchFamily="2" charset="2"/>
              <a:buNone/>
            </a:pPr>
            <a:endParaRPr lang="en-US" smtClean="0"/>
          </a:p>
          <a:p>
            <a:pPr>
              <a:buFont typeface="Wingdings" pitchFamily="2" charset="2"/>
              <a:buNone/>
            </a:pPr>
            <a:endParaRPr lang="en-US" smtClean="0"/>
          </a:p>
          <a:p>
            <a:pPr>
              <a:buFont typeface="Wingdings" pitchFamily="2" charset="2"/>
              <a:buNone/>
            </a:pPr>
            <a:endParaRPr lang="en-US" smtClean="0"/>
          </a:p>
          <a:p>
            <a:pPr>
              <a:buFont typeface="Wingdings" pitchFamily="2" charset="2"/>
              <a:buNone/>
            </a:pPr>
            <a:endParaRPr lang="en-US" smtClean="0"/>
          </a:p>
          <a:p>
            <a:pPr>
              <a:buFont typeface="Wingdings" pitchFamily="2" charset="2"/>
              <a:buNone/>
            </a:pPr>
            <a:endParaRPr lang="en-US" smtClean="0"/>
          </a:p>
          <a:p>
            <a:pPr>
              <a:buFont typeface="Wingdings" pitchFamily="2" charset="2"/>
              <a:buNone/>
            </a:pPr>
            <a:endParaRPr lang="en-US" smtClean="0"/>
          </a:p>
          <a:p>
            <a:pPr>
              <a:buFont typeface="Wingdings" pitchFamily="2" charset="2"/>
              <a:buNone/>
            </a:pPr>
            <a:endParaRPr lang="en-US" smtClean="0"/>
          </a:p>
          <a:p>
            <a:pPr>
              <a:buFont typeface="Wingdings" pitchFamily="2" charset="2"/>
              <a:buNone/>
            </a:pPr>
            <a:endParaRPr lang="en-US" sz="1800" smtClean="0"/>
          </a:p>
          <a:p>
            <a:pPr>
              <a:buFont typeface="Wingdings" pitchFamily="2" charset="2"/>
              <a:buNone/>
            </a:pPr>
            <a:r>
              <a:rPr lang="en-US" smtClean="0"/>
              <a:t>	</a:t>
            </a:r>
            <a:r>
              <a:rPr lang="en-US" b="1" smtClean="0"/>
              <a:t>Notation: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		 </a:t>
            </a:r>
            <a:r>
              <a:rPr lang="en-US" sz="1200" smtClean="0"/>
              <a:t> </a:t>
            </a:r>
            <a:fld id="{2828D6E6-C1C1-4FB7-9E0B-0F0289A3EAED}" type="slidenum">
              <a:rPr lang="en-US" sz="1200" smtClean="0">
                <a:solidFill>
                  <a:srgbClr val="003399"/>
                </a:solidFill>
              </a:rPr>
              <a:pPr>
                <a:defRPr/>
              </a:pPr>
              <a:t>8</a:t>
            </a:fld>
            <a:endParaRPr lang="en-US" sz="1200">
              <a:solidFill>
                <a:srgbClr val="003399"/>
              </a:solidFill>
            </a:endParaRPr>
          </a:p>
        </p:txBody>
      </p:sp>
      <p:pic>
        <p:nvPicPr>
          <p:cNvPr id="2048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5800" y="1676400"/>
            <a:ext cx="7889875" cy="281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486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81200" y="4648200"/>
            <a:ext cx="5257800" cy="566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487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86000" y="5257800"/>
            <a:ext cx="1600200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Uniform DFT Filter Banks (1)</a:t>
            </a:r>
          </a:p>
        </p:txBody>
      </p:sp>
      <p:sp>
        <p:nvSpPr>
          <p:cNvPr id="9421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None/>
            </a:pPr>
            <a:r>
              <a:rPr lang="en-US" smtClean="0"/>
              <a:t>5 versions of DFT-based filter banks: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		 </a:t>
            </a:r>
            <a:r>
              <a:rPr lang="en-US" sz="1200" smtClean="0"/>
              <a:t> </a:t>
            </a:r>
            <a:fld id="{CE307EA3-2581-4060-92B9-322EDEEE13DF}" type="slidenum">
              <a:rPr lang="en-US" sz="1200" smtClean="0">
                <a:solidFill>
                  <a:srgbClr val="003399"/>
                </a:solidFill>
              </a:rPr>
              <a:pPr>
                <a:defRPr/>
              </a:pPr>
              <a:t>80</a:t>
            </a:fld>
            <a:endParaRPr lang="en-US" sz="1200">
              <a:solidFill>
                <a:srgbClr val="003399"/>
              </a:solidFill>
            </a:endParaRPr>
          </a:p>
        </p:txBody>
      </p:sp>
      <p:pic>
        <p:nvPicPr>
          <p:cNvPr id="94213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66800" y="1295400"/>
            <a:ext cx="7010400" cy="339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Uniform DFT Filter Banks (2)</a:t>
            </a:r>
          </a:p>
        </p:txBody>
      </p:sp>
      <p:sp>
        <p:nvSpPr>
          <p:cNvPr id="9523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None/>
            </a:pPr>
            <a:r>
              <a:rPr lang="en-US" smtClean="0"/>
              <a:t>	We will illustrate with a four-channel case (setting for versions 1, 2 and 3):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		 </a:t>
            </a:r>
            <a:r>
              <a:rPr lang="en-US" sz="1200" smtClean="0"/>
              <a:t> </a:t>
            </a:r>
            <a:fld id="{0504E8DA-9CF3-448E-9835-612A340C6BA7}" type="slidenum">
              <a:rPr lang="en-US" sz="1200" smtClean="0">
                <a:solidFill>
                  <a:srgbClr val="003399"/>
                </a:solidFill>
              </a:rPr>
              <a:pPr>
                <a:defRPr/>
              </a:pPr>
              <a:t>81</a:t>
            </a:fld>
            <a:endParaRPr lang="en-US" sz="1200">
              <a:solidFill>
                <a:srgbClr val="003399"/>
              </a:solidFill>
            </a:endParaRPr>
          </a:p>
        </p:txBody>
      </p:sp>
      <p:pic>
        <p:nvPicPr>
          <p:cNvPr id="9523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95600" y="1371600"/>
            <a:ext cx="3368675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5238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76400" y="2898775"/>
            <a:ext cx="5454650" cy="319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5239" name="TextBox 8"/>
          <p:cNvSpPr txBox="1">
            <a:spLocks noChangeArrowheads="1"/>
          </p:cNvSpPr>
          <p:nvPr/>
        </p:nvSpPr>
        <p:spPr bwMode="auto">
          <a:xfrm>
            <a:off x="7315200" y="4016375"/>
            <a:ext cx="1408113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Equivalent </a:t>
            </a:r>
          </a:p>
          <a:p>
            <a:r>
              <a:rPr lang="en-US"/>
              <a:t>to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Uniform DFT Filter Banks (3)</a:t>
            </a:r>
          </a:p>
        </p:txBody>
      </p:sp>
      <p:sp>
        <p:nvSpPr>
          <p:cNvPr id="9625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u="sng" smtClean="0"/>
              <a:t>Version #1: Sliding DFT Filter Bank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		 </a:t>
            </a:r>
            <a:r>
              <a:rPr lang="en-US" sz="1200" smtClean="0"/>
              <a:t> </a:t>
            </a:r>
            <a:fld id="{11921882-C091-4520-9741-672FDAA45F04}" type="slidenum">
              <a:rPr lang="en-US" sz="1200" smtClean="0">
                <a:solidFill>
                  <a:srgbClr val="003399"/>
                </a:solidFill>
              </a:rPr>
              <a:pPr>
                <a:defRPr/>
              </a:pPr>
              <a:t>82</a:t>
            </a:fld>
            <a:endParaRPr lang="en-US" sz="1200">
              <a:solidFill>
                <a:srgbClr val="003399"/>
              </a:solidFill>
            </a:endParaRPr>
          </a:p>
        </p:txBody>
      </p:sp>
      <p:pic>
        <p:nvPicPr>
          <p:cNvPr id="9626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19200" y="4398963"/>
            <a:ext cx="6934200" cy="1643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626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38400" y="1295400"/>
            <a:ext cx="3889375" cy="32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6263" name="TextBox 7"/>
          <p:cNvSpPr txBox="1">
            <a:spLocks noChangeArrowheads="1"/>
          </p:cNvSpPr>
          <p:nvPr/>
        </p:nvSpPr>
        <p:spPr bwMode="auto">
          <a:xfrm>
            <a:off x="6934200" y="1371600"/>
            <a:ext cx="1274763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Example: </a:t>
            </a:r>
          </a:p>
          <a:p>
            <a:r>
              <a:rPr lang="en-US" i="1"/>
              <a:t>M </a:t>
            </a:r>
            <a:r>
              <a:rPr lang="en-US"/>
              <a:t>= 4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Uniform DFT Filter Banks (4)</a:t>
            </a:r>
          </a:p>
        </p:txBody>
      </p:sp>
      <p:sp>
        <p:nvSpPr>
          <p:cNvPr id="9728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None/>
            </a:pPr>
            <a:r>
              <a:rPr lang="en-US" smtClean="0"/>
              <a:t>	Output of this structure is:</a:t>
            </a:r>
          </a:p>
          <a:p>
            <a:pPr>
              <a:buFont typeface="Wingdings" pitchFamily="2" charset="2"/>
              <a:buNone/>
            </a:pPr>
            <a:endParaRPr lang="en-US" smtClean="0"/>
          </a:p>
          <a:p>
            <a:pPr>
              <a:buFont typeface="Wingdings" pitchFamily="2" charset="2"/>
              <a:buNone/>
            </a:pPr>
            <a:endParaRPr lang="en-US" smtClean="0"/>
          </a:p>
          <a:p>
            <a:pPr>
              <a:buFont typeface="Wingdings" pitchFamily="2" charset="2"/>
              <a:buNone/>
            </a:pPr>
            <a:endParaRPr lang="en-US" smtClean="0"/>
          </a:p>
          <a:p>
            <a:pPr>
              <a:buFont typeface="Wingdings" pitchFamily="2" charset="2"/>
              <a:buNone/>
            </a:pPr>
            <a:endParaRPr lang="en-US" smtClean="0"/>
          </a:p>
          <a:p>
            <a:pPr>
              <a:buFont typeface="Wingdings" pitchFamily="2" charset="2"/>
              <a:buNone/>
            </a:pPr>
            <a:r>
              <a:rPr lang="en-US" smtClean="0"/>
              <a:t>	Thus, the </a:t>
            </a:r>
            <a:r>
              <a:rPr lang="en-US" i="1" smtClean="0"/>
              <a:t>m</a:t>
            </a:r>
            <a:r>
              <a:rPr lang="en-US" i="1" baseline="30000" smtClean="0"/>
              <a:t>th</a:t>
            </a:r>
            <a:r>
              <a:rPr lang="en-US" i="1" smtClean="0"/>
              <a:t> </a:t>
            </a:r>
            <a:r>
              <a:rPr lang="en-US" smtClean="0"/>
              <a:t>output signal is the </a:t>
            </a:r>
            <a:r>
              <a:rPr lang="en-US" b="1" smtClean="0"/>
              <a:t>linear convolution </a:t>
            </a:r>
            <a:r>
              <a:rPr lang="en-US" smtClean="0"/>
              <a:t>of the input signal with the impulse response </a:t>
            </a:r>
            <a:r>
              <a:rPr lang="en-US" i="1" smtClean="0"/>
              <a:t>g</a:t>
            </a:r>
            <a:r>
              <a:rPr lang="en-US" i="1" baseline="-25000" smtClean="0"/>
              <a:t>m</a:t>
            </a:r>
            <a:r>
              <a:rPr lang="en-US" smtClean="0"/>
              <a:t>[</a:t>
            </a:r>
            <a:r>
              <a:rPr lang="en-US" i="1" smtClean="0"/>
              <a:t>n</a:t>
            </a:r>
            <a:r>
              <a:rPr lang="en-US" smtClean="0"/>
              <a:t>]</a:t>
            </a:r>
            <a:r>
              <a:rPr lang="en-US" i="1" smtClean="0"/>
              <a:t>.</a:t>
            </a:r>
          </a:p>
          <a:p>
            <a:pPr>
              <a:buFont typeface="Wingdings" pitchFamily="2" charset="2"/>
              <a:buNone/>
            </a:pPr>
            <a:endParaRPr lang="en-US" sz="800" i="1" smtClean="0"/>
          </a:p>
          <a:p>
            <a:pPr>
              <a:buFont typeface="Wingdings" pitchFamily="2" charset="2"/>
              <a:buNone/>
            </a:pPr>
            <a:r>
              <a:rPr lang="en-US" smtClean="0"/>
              <a:t>	The </a:t>
            </a:r>
            <a:r>
              <a:rPr lang="en-US" i="1" smtClean="0"/>
              <a:t>m</a:t>
            </a:r>
            <a:r>
              <a:rPr lang="en-US" i="1" baseline="30000" smtClean="0"/>
              <a:t>th</a:t>
            </a:r>
            <a:r>
              <a:rPr lang="en-US" i="1" smtClean="0"/>
              <a:t> </a:t>
            </a:r>
            <a:r>
              <a:rPr lang="en-US" smtClean="0"/>
              <a:t>filter’s </a:t>
            </a:r>
            <a:r>
              <a:rPr lang="en-US" b="1" smtClean="0"/>
              <a:t>transfer function: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		 </a:t>
            </a:r>
            <a:r>
              <a:rPr lang="en-US" sz="1200" smtClean="0"/>
              <a:t> </a:t>
            </a:r>
            <a:fld id="{2640BF32-59B9-4F32-BC1A-E5B0AD1142C1}" type="slidenum">
              <a:rPr lang="en-US" sz="1200" smtClean="0">
                <a:solidFill>
                  <a:srgbClr val="003399"/>
                </a:solidFill>
              </a:rPr>
              <a:pPr>
                <a:defRPr/>
              </a:pPr>
              <a:t>83</a:t>
            </a:fld>
            <a:endParaRPr lang="en-US" sz="1200">
              <a:solidFill>
                <a:srgbClr val="003399"/>
              </a:solidFill>
            </a:endParaRPr>
          </a:p>
        </p:txBody>
      </p:sp>
      <p:pic>
        <p:nvPicPr>
          <p:cNvPr id="9728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11263" y="1295400"/>
            <a:ext cx="6637337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7286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0" y="3886200"/>
            <a:ext cx="6264275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Uniform DFT Filter Banks (5)</a:t>
            </a:r>
          </a:p>
        </p:txBody>
      </p:sp>
      <p:sp>
        <p:nvSpPr>
          <p:cNvPr id="9830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None/>
            </a:pPr>
            <a:r>
              <a:rPr lang="en-US" smtClean="0"/>
              <a:t>	The </a:t>
            </a:r>
            <a:r>
              <a:rPr lang="en-US" i="1" smtClean="0"/>
              <a:t>m</a:t>
            </a:r>
            <a:r>
              <a:rPr lang="en-US" i="1" baseline="30000" smtClean="0"/>
              <a:t>th</a:t>
            </a:r>
            <a:r>
              <a:rPr lang="en-US" i="1" smtClean="0"/>
              <a:t> </a:t>
            </a:r>
            <a:r>
              <a:rPr lang="en-US" smtClean="0"/>
              <a:t>filter’s </a:t>
            </a:r>
            <a:r>
              <a:rPr lang="en-US" b="1" smtClean="0"/>
              <a:t>frequency response:</a:t>
            </a:r>
          </a:p>
          <a:p>
            <a:pPr>
              <a:buFont typeface="Wingdings" pitchFamily="2" charset="2"/>
              <a:buNone/>
            </a:pPr>
            <a:endParaRPr lang="en-US" b="1" smtClean="0"/>
          </a:p>
          <a:p>
            <a:pPr>
              <a:buFont typeface="Wingdings" pitchFamily="2" charset="2"/>
              <a:buNone/>
            </a:pPr>
            <a:endParaRPr lang="en-US" b="1" smtClean="0"/>
          </a:p>
          <a:p>
            <a:pPr>
              <a:buFont typeface="Wingdings" pitchFamily="2" charset="2"/>
              <a:buNone/>
            </a:pPr>
            <a:endParaRPr lang="en-US" b="1" smtClean="0"/>
          </a:p>
          <a:p>
            <a:pPr>
              <a:buFont typeface="Wingdings" pitchFamily="2" charset="2"/>
              <a:buNone/>
            </a:pPr>
            <a:endParaRPr lang="en-US" b="1" smtClean="0"/>
          </a:p>
          <a:p>
            <a:pPr>
              <a:buFont typeface="Wingdings" pitchFamily="2" charset="2"/>
              <a:buNone/>
            </a:pPr>
            <a:endParaRPr lang="en-US" b="1" smtClean="0"/>
          </a:p>
          <a:p>
            <a:pPr>
              <a:buFont typeface="Wingdings" pitchFamily="2" charset="2"/>
              <a:buNone/>
            </a:pPr>
            <a:endParaRPr lang="en-US" b="1" smtClean="0"/>
          </a:p>
          <a:p>
            <a:pPr>
              <a:buFont typeface="Wingdings" pitchFamily="2" charset="2"/>
              <a:buNone/>
            </a:pPr>
            <a:endParaRPr lang="en-US" b="1" smtClean="0"/>
          </a:p>
          <a:p>
            <a:pPr>
              <a:buFont typeface="Wingdings" pitchFamily="2" charset="2"/>
              <a:buNone/>
            </a:pPr>
            <a:endParaRPr lang="en-US" b="1" smtClean="0"/>
          </a:p>
          <a:p>
            <a:pPr>
              <a:buFont typeface="Wingdings" pitchFamily="2" charset="2"/>
              <a:buNone/>
            </a:pPr>
            <a:endParaRPr lang="en-US" b="1" smtClean="0"/>
          </a:p>
          <a:p>
            <a:pPr>
              <a:buFont typeface="Wingdings" pitchFamily="2" charset="2"/>
              <a:buNone/>
            </a:pPr>
            <a:endParaRPr lang="en-US" b="1" smtClean="0"/>
          </a:p>
          <a:p>
            <a:pPr>
              <a:buFont typeface="Wingdings" pitchFamily="2" charset="2"/>
              <a:buNone/>
            </a:pPr>
            <a:r>
              <a:rPr lang="en-US" b="1" smtClean="0"/>
              <a:t>	</a:t>
            </a:r>
            <a:r>
              <a:rPr lang="en-US" u="sng" smtClean="0"/>
              <a:t>Note</a:t>
            </a:r>
            <a:r>
              <a:rPr lang="en-US" smtClean="0"/>
              <a:t>: The window determines the shape of the frequency response.</a:t>
            </a:r>
          </a:p>
          <a:p>
            <a:pPr>
              <a:buFont typeface="Wingdings" pitchFamily="2" charset="2"/>
              <a:buNone/>
            </a:pPr>
            <a:r>
              <a:rPr lang="en-US" b="1" smtClean="0"/>
              <a:t>	</a:t>
            </a:r>
            <a:r>
              <a:rPr lang="en-US" smtClean="0"/>
              <a:t>The </a:t>
            </a:r>
            <a:r>
              <a:rPr lang="en-US" b="1" smtClean="0"/>
              <a:t>rectangular window </a:t>
            </a:r>
            <a:r>
              <a:rPr lang="en-US" smtClean="0"/>
              <a:t>used here makes a poor filter.</a:t>
            </a:r>
            <a:endParaRPr lang="en-US" b="1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		 </a:t>
            </a:r>
            <a:r>
              <a:rPr lang="en-US" sz="1200" smtClean="0"/>
              <a:t> </a:t>
            </a:r>
            <a:fld id="{F013A366-09F2-40E0-BED6-ECED39B83806}" type="slidenum">
              <a:rPr lang="en-US" sz="1200" smtClean="0">
                <a:solidFill>
                  <a:srgbClr val="003399"/>
                </a:solidFill>
              </a:rPr>
              <a:pPr>
                <a:defRPr/>
              </a:pPr>
              <a:t>84</a:t>
            </a:fld>
            <a:endParaRPr lang="en-US" sz="1200">
              <a:solidFill>
                <a:srgbClr val="003399"/>
              </a:solidFill>
            </a:endParaRPr>
          </a:p>
        </p:txBody>
      </p:sp>
      <p:pic>
        <p:nvPicPr>
          <p:cNvPr id="98309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54150" y="1295400"/>
            <a:ext cx="6394450" cy="3236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Uniform DFT Filter Banks (6)</a:t>
            </a:r>
          </a:p>
        </p:txBody>
      </p:sp>
      <p:sp>
        <p:nvSpPr>
          <p:cNvPr id="9933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None/>
            </a:pPr>
            <a:r>
              <a:rPr lang="en-US" smtClean="0"/>
              <a:t>	</a:t>
            </a:r>
            <a:r>
              <a:rPr lang="en-US" u="sng" smtClean="0"/>
              <a:t>Example</a:t>
            </a:r>
            <a:r>
              <a:rPr lang="en-US" smtClean="0"/>
              <a:t>: Frequency response of version #1 filter bank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		 </a:t>
            </a:r>
            <a:r>
              <a:rPr lang="en-US" sz="1200" smtClean="0"/>
              <a:t> </a:t>
            </a:r>
            <a:fld id="{3242B294-0469-45E0-8AD1-E7412462D40B}" type="slidenum">
              <a:rPr lang="en-US" sz="1200" smtClean="0">
                <a:solidFill>
                  <a:srgbClr val="003399"/>
                </a:solidFill>
              </a:rPr>
              <a:pPr>
                <a:defRPr/>
              </a:pPr>
              <a:t>85</a:t>
            </a:fld>
            <a:endParaRPr lang="en-US" sz="1200">
              <a:solidFill>
                <a:srgbClr val="003399"/>
              </a:solidFill>
            </a:endParaRPr>
          </a:p>
        </p:txBody>
      </p:sp>
      <p:pic>
        <p:nvPicPr>
          <p:cNvPr id="99333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95400" y="1371600"/>
            <a:ext cx="6697663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Uniform DFT Filter Banks (7)</a:t>
            </a:r>
          </a:p>
        </p:txBody>
      </p:sp>
      <p:sp>
        <p:nvSpPr>
          <p:cNvPr id="10035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None/>
            </a:pPr>
            <a:r>
              <a:rPr lang="en-US" smtClean="0"/>
              <a:t>	</a:t>
            </a:r>
            <a:r>
              <a:rPr lang="en-US" b="1" smtClean="0"/>
              <a:t>Synthesis bank </a:t>
            </a:r>
            <a:r>
              <a:rPr lang="en-US" smtClean="0"/>
              <a:t>for version #1 filter bank: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		 </a:t>
            </a:r>
            <a:r>
              <a:rPr lang="en-US" sz="1200" smtClean="0"/>
              <a:t> </a:t>
            </a:r>
            <a:fld id="{AE0940E6-FD8E-4EDD-8684-18D271F8D4BA}" type="slidenum">
              <a:rPr lang="en-US" sz="1200" smtClean="0">
                <a:solidFill>
                  <a:srgbClr val="003399"/>
                </a:solidFill>
              </a:rPr>
              <a:pPr>
                <a:defRPr/>
              </a:pPr>
              <a:t>86</a:t>
            </a:fld>
            <a:endParaRPr lang="en-US" sz="1200">
              <a:solidFill>
                <a:srgbClr val="003399"/>
              </a:solidFill>
            </a:endParaRPr>
          </a:p>
        </p:txBody>
      </p:sp>
      <p:pic>
        <p:nvPicPr>
          <p:cNvPr id="10035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30263" y="1484313"/>
            <a:ext cx="7627937" cy="3925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Uniform DFT Filter Banks (8)</a:t>
            </a:r>
          </a:p>
        </p:txBody>
      </p:sp>
      <p:sp>
        <p:nvSpPr>
          <p:cNvPr id="10137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None/>
            </a:pPr>
            <a:r>
              <a:rPr lang="en-US" smtClean="0"/>
              <a:t>	</a:t>
            </a:r>
            <a:r>
              <a:rPr lang="en-US" b="1" smtClean="0"/>
              <a:t>Comments</a:t>
            </a:r>
            <a:r>
              <a:rPr lang="en-US" smtClean="0"/>
              <a:t>:</a:t>
            </a:r>
          </a:p>
          <a:p>
            <a:pPr lvl="1"/>
            <a:r>
              <a:rPr lang="en-US" smtClean="0"/>
              <a:t>Total sample rate out of analysis bank is </a:t>
            </a:r>
            <a:r>
              <a:rPr lang="en-US" i="1" smtClean="0"/>
              <a:t>M</a:t>
            </a:r>
            <a:r>
              <a:rPr lang="en-US" smtClean="0"/>
              <a:t> times input</a:t>
            </a:r>
          </a:p>
          <a:p>
            <a:pPr lvl="2"/>
            <a:r>
              <a:rPr lang="en-US" smtClean="0"/>
              <a:t>This is redundant and is detrimental in applications like data compression</a:t>
            </a:r>
          </a:p>
          <a:p>
            <a:pPr lvl="2"/>
            <a:r>
              <a:rPr lang="en-US" smtClean="0"/>
              <a:t>Fixed by decimating (version #2 –#5)</a:t>
            </a:r>
          </a:p>
          <a:p>
            <a:pPr lvl="1"/>
            <a:r>
              <a:rPr lang="en-US" smtClean="0"/>
              <a:t>Frequency response is very poor</a:t>
            </a:r>
          </a:p>
          <a:p>
            <a:pPr lvl="2"/>
            <a:r>
              <a:rPr lang="en-US" smtClean="0"/>
              <a:t>DTFT of rectangular window</a:t>
            </a:r>
          </a:p>
          <a:p>
            <a:pPr lvl="2"/>
            <a:r>
              <a:rPr lang="en-US" smtClean="0"/>
              <a:t>Thus, stopband attenuation is very bad and passband falls off</a:t>
            </a:r>
          </a:p>
          <a:p>
            <a:pPr lvl="2"/>
            <a:r>
              <a:rPr lang="en-US" smtClean="0"/>
              <a:t>Fixed by using non-rectangular window (versions #3 – #5)</a:t>
            </a:r>
          </a:p>
          <a:p>
            <a:pPr lvl="1"/>
            <a:r>
              <a:rPr lang="en-US" smtClean="0"/>
              <a:t>Filters MUST have same length as number of channels</a:t>
            </a:r>
          </a:p>
          <a:p>
            <a:pPr lvl="2"/>
            <a:r>
              <a:rPr lang="en-US" smtClean="0"/>
              <a:t>Fixed in versions #4 and  #5</a:t>
            </a:r>
          </a:p>
          <a:p>
            <a:pPr lvl="3"/>
            <a:r>
              <a:rPr lang="en-US" smtClean="0"/>
              <a:t>Use DSP trick in version #4</a:t>
            </a:r>
          </a:p>
          <a:p>
            <a:pPr lvl="3"/>
            <a:r>
              <a:rPr lang="en-US" smtClean="0"/>
              <a:t>Use Polyphase structure in version #5</a:t>
            </a:r>
          </a:p>
          <a:p>
            <a:pPr>
              <a:buFont typeface="Wingdings" pitchFamily="2" charset="2"/>
              <a:buNone/>
            </a:pP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		 </a:t>
            </a:r>
            <a:r>
              <a:rPr lang="en-US" sz="1200" smtClean="0"/>
              <a:t> </a:t>
            </a:r>
            <a:fld id="{FB483A3A-0527-46AB-A3C5-B6CDF882612E}" type="slidenum">
              <a:rPr lang="en-US" sz="1200" smtClean="0">
                <a:solidFill>
                  <a:srgbClr val="003399"/>
                </a:solidFill>
              </a:rPr>
              <a:pPr>
                <a:defRPr/>
              </a:pPr>
              <a:t>87</a:t>
            </a:fld>
            <a:endParaRPr lang="en-US" sz="1200">
              <a:solidFill>
                <a:srgbClr val="003399"/>
              </a:solidFill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Uniform DFT Filter Banks (9)</a:t>
            </a:r>
          </a:p>
        </p:txBody>
      </p:sp>
      <p:sp>
        <p:nvSpPr>
          <p:cNvPr id="10240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u="sng" smtClean="0"/>
              <a:t>Version </a:t>
            </a:r>
            <a:r>
              <a:rPr lang="en-US" b="1" u="sng" smtClean="0">
                <a:sym typeface="Symbol" pitchFamily="18" charset="2"/>
              </a:rPr>
              <a:t> </a:t>
            </a:r>
            <a:r>
              <a:rPr lang="en-US" b="1" u="sng" smtClean="0"/>
              <a:t>2</a:t>
            </a:r>
            <a:r>
              <a:rPr lang="en-US" smtClean="0"/>
              <a:t>: Decimate each channel’s output and still be able to get back the original signal after synthesis.</a:t>
            </a:r>
          </a:p>
          <a:p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		 </a:t>
            </a:r>
            <a:r>
              <a:rPr lang="en-US" sz="1200" smtClean="0"/>
              <a:t> </a:t>
            </a:r>
            <a:fld id="{23F9C973-F496-4F42-9B0A-BC0AB9A616C6}" type="slidenum">
              <a:rPr lang="en-US" sz="1200" smtClean="0">
                <a:solidFill>
                  <a:srgbClr val="003399"/>
                </a:solidFill>
              </a:rPr>
              <a:pPr>
                <a:defRPr/>
              </a:pPr>
              <a:t>88</a:t>
            </a:fld>
            <a:endParaRPr lang="en-US" sz="1200">
              <a:solidFill>
                <a:srgbClr val="003399"/>
              </a:solidFill>
            </a:endParaRPr>
          </a:p>
        </p:txBody>
      </p:sp>
      <p:pic>
        <p:nvPicPr>
          <p:cNvPr id="10240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65250" y="1600200"/>
            <a:ext cx="6635750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Uniform DFT Filter Banks (10)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		 </a:t>
            </a:r>
            <a:r>
              <a:rPr lang="en-US" sz="1200" smtClean="0"/>
              <a:t> </a:t>
            </a:r>
            <a:fld id="{289928D2-D765-4EA1-8A09-4E7DB8B77C51}" type="slidenum">
              <a:rPr lang="en-US" sz="1200" smtClean="0">
                <a:solidFill>
                  <a:srgbClr val="003399"/>
                </a:solidFill>
              </a:rPr>
              <a:pPr>
                <a:defRPr/>
              </a:pPr>
              <a:t>89</a:t>
            </a:fld>
            <a:endParaRPr lang="en-US" sz="1200">
              <a:solidFill>
                <a:srgbClr val="003399"/>
              </a:solidFill>
            </a:endParaRPr>
          </a:p>
        </p:txBody>
      </p:sp>
      <p:pic>
        <p:nvPicPr>
          <p:cNvPr id="10342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730250" y="838200"/>
            <a:ext cx="7683500" cy="5181600"/>
          </a:xfr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Decimation and Expansion (3)</a:t>
            </a:r>
          </a:p>
        </p:txBody>
      </p:sp>
      <p:sp>
        <p:nvSpPr>
          <p:cNvPr id="2150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None/>
            </a:pPr>
            <a:r>
              <a:rPr lang="en-US" smtClean="0"/>
              <a:t>	Example: </a:t>
            </a:r>
            <a:r>
              <a:rPr lang="en-US" i="1" smtClean="0"/>
              <a:t>L</a:t>
            </a:r>
            <a:r>
              <a:rPr lang="en-US" smtClean="0"/>
              <a:t> = 3</a:t>
            </a:r>
          </a:p>
          <a:p>
            <a:pPr>
              <a:buFont typeface="Wingdings" pitchFamily="2" charset="2"/>
              <a:buNone/>
            </a:pP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		 </a:t>
            </a:r>
            <a:r>
              <a:rPr lang="en-US" sz="1200" smtClean="0"/>
              <a:t> </a:t>
            </a:r>
            <a:fld id="{11345160-7244-4590-AD2C-0D9995492935}" type="slidenum">
              <a:rPr lang="en-US" sz="1200" smtClean="0">
                <a:solidFill>
                  <a:srgbClr val="003399"/>
                </a:solidFill>
              </a:rPr>
              <a:pPr>
                <a:defRPr/>
              </a:pPr>
              <a:t>9</a:t>
            </a:fld>
            <a:endParaRPr lang="en-US" sz="1200">
              <a:solidFill>
                <a:srgbClr val="003399"/>
              </a:solidFill>
            </a:endParaRPr>
          </a:p>
        </p:txBody>
      </p:sp>
      <p:pic>
        <p:nvPicPr>
          <p:cNvPr id="21509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22688" y="1371600"/>
            <a:ext cx="1763712" cy="350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Uniform DFT Filter Banks (11)</a:t>
            </a:r>
          </a:p>
        </p:txBody>
      </p:sp>
      <p:sp>
        <p:nvSpPr>
          <p:cNvPr id="10445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u="sng" smtClean="0"/>
              <a:t>Version #3: Non-rectangular window</a:t>
            </a:r>
          </a:p>
          <a:p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		 </a:t>
            </a:r>
            <a:r>
              <a:rPr lang="en-US" sz="1200" smtClean="0"/>
              <a:t> </a:t>
            </a:r>
            <a:fld id="{3ED5FFA2-34E9-4DDF-8E11-FB36CCD6ED13}" type="slidenum">
              <a:rPr lang="en-US" sz="1200" smtClean="0">
                <a:solidFill>
                  <a:srgbClr val="003399"/>
                </a:solidFill>
              </a:rPr>
              <a:pPr>
                <a:defRPr/>
              </a:pPr>
              <a:t>90</a:t>
            </a:fld>
            <a:endParaRPr lang="en-US" sz="1200">
              <a:solidFill>
                <a:srgbClr val="003399"/>
              </a:solidFill>
            </a:endParaRPr>
          </a:p>
        </p:txBody>
      </p:sp>
      <p:pic>
        <p:nvPicPr>
          <p:cNvPr id="104453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01688" y="1447800"/>
            <a:ext cx="7504112" cy="434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Uniform DFT Filter Banks (12)</a:t>
            </a:r>
          </a:p>
        </p:txBody>
      </p:sp>
      <p:sp>
        <p:nvSpPr>
          <p:cNvPr id="105475" name="Content Placeholder 2"/>
          <p:cNvSpPr>
            <a:spLocks noGrp="1"/>
          </p:cNvSpPr>
          <p:nvPr>
            <p:ph idx="1"/>
          </p:nvPr>
        </p:nvSpPr>
        <p:spPr>
          <a:xfrm>
            <a:off x="685800" y="838200"/>
            <a:ext cx="7772400" cy="5410200"/>
          </a:xfrm>
        </p:spPr>
        <p:txBody>
          <a:bodyPr/>
          <a:lstStyle/>
          <a:p>
            <a:r>
              <a:rPr lang="en-US" b="1" u="sng" smtClean="0"/>
              <a:t>Version #4: Arbitrary size window - sliding DFT</a:t>
            </a:r>
          </a:p>
          <a:p>
            <a:pPr>
              <a:buFont typeface="Wingdings" pitchFamily="2" charset="2"/>
              <a:buNone/>
            </a:pPr>
            <a:r>
              <a:rPr lang="en-US" smtClean="0"/>
              <a:t>	Version #3 has severe limitation:</a:t>
            </a:r>
          </a:p>
          <a:p>
            <a:pPr lvl="1"/>
            <a:r>
              <a:rPr lang="en-US" smtClean="0"/>
              <a:t>Window size is set by number of channels desired</a:t>
            </a:r>
          </a:p>
          <a:p>
            <a:pPr lvl="1"/>
            <a:r>
              <a:rPr lang="en-US" smtClean="0"/>
              <a:t>May force a short window (filter) size</a:t>
            </a:r>
          </a:p>
          <a:p>
            <a:pPr lvl="1"/>
            <a:r>
              <a:rPr lang="en-US" smtClean="0"/>
              <a:t>But, long filters are often needed to get desired frequency response</a:t>
            </a:r>
          </a:p>
          <a:p>
            <a:pPr>
              <a:buFont typeface="Wingdings" pitchFamily="2" charset="2"/>
              <a:buNone/>
            </a:pPr>
            <a:r>
              <a:rPr lang="en-US" smtClean="0"/>
              <a:t>	To remove this limitation, back to the math view:</a:t>
            </a:r>
          </a:p>
          <a:p>
            <a:pPr>
              <a:buFont typeface="Wingdings" pitchFamily="2" charset="2"/>
              <a:buNone/>
            </a:pPr>
            <a:endParaRPr lang="en-US" smtClean="0"/>
          </a:p>
          <a:p>
            <a:pPr>
              <a:buFont typeface="Wingdings" pitchFamily="2" charset="2"/>
              <a:buNone/>
            </a:pPr>
            <a:endParaRPr lang="en-US" smtClean="0"/>
          </a:p>
          <a:p>
            <a:pPr>
              <a:buFont typeface="Wingdings" pitchFamily="2" charset="2"/>
              <a:buNone/>
            </a:pPr>
            <a:endParaRPr lang="en-US" smtClean="0"/>
          </a:p>
          <a:p>
            <a:pPr>
              <a:buFont typeface="Wingdings" pitchFamily="2" charset="2"/>
              <a:buNone/>
            </a:pPr>
            <a:endParaRPr lang="en-US" smtClean="0"/>
          </a:p>
          <a:p>
            <a:pPr>
              <a:buFont typeface="Wingdings" pitchFamily="2" charset="2"/>
              <a:buNone/>
            </a:pPr>
            <a:endParaRPr lang="en-US" smtClean="0"/>
          </a:p>
          <a:p>
            <a:pPr>
              <a:buFont typeface="Wingdings" pitchFamily="2" charset="2"/>
              <a:buNone/>
            </a:pPr>
            <a:endParaRPr lang="en-US" smtClean="0"/>
          </a:p>
          <a:p>
            <a:pPr>
              <a:buFont typeface="Wingdings" pitchFamily="2" charset="2"/>
              <a:buNone/>
            </a:pPr>
            <a:endParaRPr lang="en-US" sz="2800" smtClean="0"/>
          </a:p>
          <a:p>
            <a:pPr>
              <a:buFont typeface="Wingdings" pitchFamily="2" charset="2"/>
              <a:buNone/>
            </a:pPr>
            <a:r>
              <a:rPr lang="en-US" sz="1800" smtClean="0"/>
              <a:t>	Window length = </a:t>
            </a:r>
            <a:r>
              <a:rPr lang="en-US" sz="1800" i="1" smtClean="0"/>
              <a:t>M </a:t>
            </a:r>
            <a:r>
              <a:rPr lang="en-US" sz="1800" smtClean="0"/>
              <a:t>(# channels); Dec. factor = </a:t>
            </a:r>
            <a:r>
              <a:rPr lang="en-US" sz="1800" i="1" smtClean="0"/>
              <a:t>M </a:t>
            </a:r>
            <a:r>
              <a:rPr lang="en-US" sz="1800" smtClean="0"/>
              <a:t>(non-overlapped blocks)</a:t>
            </a:r>
          </a:p>
          <a:p>
            <a:endParaRPr lang="en-US" b="1" u="sng" smtClean="0"/>
          </a:p>
          <a:p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		 </a:t>
            </a:r>
            <a:r>
              <a:rPr lang="en-US" sz="1200" smtClean="0"/>
              <a:t> </a:t>
            </a:r>
            <a:fld id="{58FAFC9E-D801-4390-9C9E-A6A46D4AA356}" type="slidenum">
              <a:rPr lang="en-US" sz="1200" smtClean="0">
                <a:solidFill>
                  <a:srgbClr val="003399"/>
                </a:solidFill>
              </a:rPr>
              <a:pPr>
                <a:defRPr/>
              </a:pPr>
              <a:t>91</a:t>
            </a:fld>
            <a:endParaRPr lang="en-US" sz="1200">
              <a:solidFill>
                <a:srgbClr val="003399"/>
              </a:solidFill>
            </a:endParaRPr>
          </a:p>
        </p:txBody>
      </p:sp>
      <p:pic>
        <p:nvPicPr>
          <p:cNvPr id="10547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3000" y="3089275"/>
            <a:ext cx="6858000" cy="1177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5478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90600" y="4335463"/>
            <a:ext cx="7391400" cy="1455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Uniform DFT Filter Banks (13)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		 </a:t>
            </a:r>
            <a:r>
              <a:rPr lang="en-US" sz="1200" smtClean="0"/>
              <a:t> </a:t>
            </a:r>
            <a:fld id="{B653EE3B-3761-4550-A1AD-723F44D573D0}" type="slidenum">
              <a:rPr lang="en-US" sz="1200" smtClean="0">
                <a:solidFill>
                  <a:srgbClr val="003399"/>
                </a:solidFill>
              </a:rPr>
              <a:pPr>
                <a:defRPr/>
              </a:pPr>
              <a:t>92</a:t>
            </a:fld>
            <a:endParaRPr lang="en-US" sz="1200">
              <a:solidFill>
                <a:srgbClr val="003399"/>
              </a:solidFill>
            </a:endParaRPr>
          </a:p>
        </p:txBody>
      </p:sp>
      <p:sp>
        <p:nvSpPr>
          <p:cNvPr id="106500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None/>
            </a:pPr>
            <a:endParaRPr lang="en-US" smtClean="0"/>
          </a:p>
          <a:p>
            <a:pPr>
              <a:buFont typeface="Wingdings" pitchFamily="2" charset="2"/>
              <a:buNone/>
            </a:pPr>
            <a:endParaRPr lang="en-US" smtClean="0"/>
          </a:p>
          <a:p>
            <a:pPr>
              <a:buFont typeface="Wingdings" pitchFamily="2" charset="2"/>
              <a:buNone/>
            </a:pPr>
            <a:endParaRPr lang="en-US" smtClean="0"/>
          </a:p>
          <a:p>
            <a:pPr>
              <a:buFont typeface="Wingdings" pitchFamily="2" charset="2"/>
              <a:buNone/>
            </a:pPr>
            <a:endParaRPr lang="en-US" smtClean="0"/>
          </a:p>
          <a:p>
            <a:pPr>
              <a:buFont typeface="Wingdings" pitchFamily="2" charset="2"/>
              <a:buNone/>
            </a:pPr>
            <a:r>
              <a:rPr lang="en-US" smtClean="0"/>
              <a:t>	</a:t>
            </a:r>
            <a:r>
              <a:rPr lang="en-US" i="1" smtClean="0"/>
              <a:t>D</a:t>
            </a:r>
            <a:r>
              <a:rPr lang="en-US" smtClean="0"/>
              <a:t> = decimation factor, </a:t>
            </a:r>
            <a:r>
              <a:rPr lang="en-US" i="1" smtClean="0"/>
              <a:t>M </a:t>
            </a:r>
            <a:r>
              <a:rPr lang="en-US" smtClean="0"/>
              <a:t>= # channels, </a:t>
            </a:r>
            <a:r>
              <a:rPr lang="en-US" i="1" smtClean="0"/>
              <a:t>L </a:t>
            </a:r>
            <a:r>
              <a:rPr lang="en-US" smtClean="0"/>
              <a:t>= window length, </a:t>
            </a:r>
            <a:r>
              <a:rPr lang="en-US" i="1" smtClean="0"/>
              <a:t>L</a:t>
            </a:r>
            <a:r>
              <a:rPr lang="en-US" smtClean="0"/>
              <a:t> &gt; </a:t>
            </a:r>
            <a:r>
              <a:rPr lang="en-US" i="1" smtClean="0"/>
              <a:t>M</a:t>
            </a:r>
            <a:r>
              <a:rPr lang="en-US" smtClean="0"/>
              <a:t>  </a:t>
            </a:r>
            <a:r>
              <a:rPr lang="en-US" smtClean="0">
                <a:sym typeface="Symbol" pitchFamily="18" charset="2"/>
              </a:rPr>
              <a:t></a:t>
            </a:r>
            <a:r>
              <a:rPr lang="en-US" smtClean="0"/>
              <a:t> </a:t>
            </a:r>
            <a:r>
              <a:rPr lang="en-US" i="1" smtClean="0"/>
              <a:t>D</a:t>
            </a:r>
            <a:r>
              <a:rPr lang="en-US" smtClean="0"/>
              <a:t> </a:t>
            </a:r>
          </a:p>
          <a:p>
            <a:pPr>
              <a:buFont typeface="Wingdings" pitchFamily="2" charset="2"/>
              <a:buNone/>
            </a:pPr>
            <a:endParaRPr lang="en-US" smtClean="0"/>
          </a:p>
        </p:txBody>
      </p:sp>
      <p:pic>
        <p:nvPicPr>
          <p:cNvPr id="10650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90600" y="914400"/>
            <a:ext cx="7162800" cy="1338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Uniform DFT Filter Banks (14)</a:t>
            </a:r>
          </a:p>
        </p:txBody>
      </p:sp>
      <p:sp>
        <p:nvSpPr>
          <p:cNvPr id="107523" name="Content Placeholder 2"/>
          <p:cNvSpPr>
            <a:spLocks noGrp="1"/>
          </p:cNvSpPr>
          <p:nvPr>
            <p:ph idx="1"/>
          </p:nvPr>
        </p:nvSpPr>
        <p:spPr>
          <a:xfrm>
            <a:off x="609600" y="838200"/>
            <a:ext cx="8153400" cy="5181600"/>
          </a:xfrm>
        </p:spPr>
        <p:txBody>
          <a:bodyPr/>
          <a:lstStyle/>
          <a:p>
            <a:pPr>
              <a:buFont typeface="Wingdings" pitchFamily="2" charset="2"/>
              <a:buNone/>
            </a:pPr>
            <a:r>
              <a:rPr lang="en-US" smtClean="0"/>
              <a:t>	</a:t>
            </a:r>
            <a:r>
              <a:rPr lang="en-US" b="1" smtClean="0"/>
              <a:t>Version #4: Summary</a:t>
            </a:r>
          </a:p>
          <a:p>
            <a:pPr lvl="1"/>
            <a:r>
              <a:rPr lang="en-US" u="sng" smtClean="0"/>
              <a:t>Design of filter bank</a:t>
            </a:r>
          </a:p>
          <a:p>
            <a:pPr lvl="2"/>
            <a:r>
              <a:rPr lang="en-US" smtClean="0"/>
              <a:t>Assume that </a:t>
            </a:r>
            <a:r>
              <a:rPr lang="en-US" b="1" smtClean="0"/>
              <a:t>number of channels</a:t>
            </a:r>
            <a:r>
              <a:rPr lang="en-US" smtClean="0"/>
              <a:t>, </a:t>
            </a:r>
            <a:r>
              <a:rPr lang="en-US" i="1" smtClean="0"/>
              <a:t>M</a:t>
            </a:r>
            <a:r>
              <a:rPr lang="en-US" smtClean="0"/>
              <a:t>, has been specified</a:t>
            </a:r>
          </a:p>
          <a:p>
            <a:pPr lvl="3"/>
            <a:r>
              <a:rPr lang="en-US" smtClean="0"/>
              <a:t>Usually pick </a:t>
            </a:r>
            <a:r>
              <a:rPr lang="en-US" i="1" smtClean="0"/>
              <a:t>M</a:t>
            </a:r>
            <a:r>
              <a:rPr lang="en-US" smtClean="0"/>
              <a:t> as power of two to allow use of FFT</a:t>
            </a:r>
          </a:p>
          <a:p>
            <a:pPr lvl="2"/>
            <a:r>
              <a:rPr lang="en-US" smtClean="0"/>
              <a:t>Choose </a:t>
            </a:r>
            <a:r>
              <a:rPr lang="en-US" b="1" smtClean="0"/>
              <a:t>window shape </a:t>
            </a:r>
            <a:r>
              <a:rPr lang="en-US" smtClean="0"/>
              <a:t>and </a:t>
            </a:r>
            <a:r>
              <a:rPr lang="en-US" b="1" smtClean="0"/>
              <a:t>window length</a:t>
            </a:r>
            <a:r>
              <a:rPr lang="en-US" i="1" smtClean="0"/>
              <a:t>, L</a:t>
            </a:r>
            <a:r>
              <a:rPr lang="en-US" smtClean="0"/>
              <a:t>, to give desired passband and stopband characteristics</a:t>
            </a:r>
          </a:p>
          <a:p>
            <a:pPr lvl="3"/>
            <a:r>
              <a:rPr lang="en-US" smtClean="0"/>
              <a:t>To enable good filter, pick </a:t>
            </a:r>
            <a:r>
              <a:rPr lang="en-US" i="1" smtClean="0"/>
              <a:t>L </a:t>
            </a:r>
            <a:r>
              <a:rPr lang="en-US" smtClean="0"/>
              <a:t>&gt; </a:t>
            </a:r>
            <a:r>
              <a:rPr lang="en-US" i="1" smtClean="0"/>
              <a:t>M</a:t>
            </a:r>
            <a:r>
              <a:rPr lang="en-US" smtClean="0"/>
              <a:t>; </a:t>
            </a:r>
          </a:p>
          <a:p>
            <a:pPr lvl="3">
              <a:buFontTx/>
              <a:buNone/>
            </a:pPr>
            <a:r>
              <a:rPr lang="en-US" smtClean="0"/>
              <a:t>	also pick </a:t>
            </a:r>
            <a:r>
              <a:rPr lang="en-US" i="1" smtClean="0"/>
              <a:t>L</a:t>
            </a:r>
            <a:r>
              <a:rPr lang="en-US" smtClean="0"/>
              <a:t> as (integer) × </a:t>
            </a:r>
            <a:r>
              <a:rPr lang="en-US" i="1" smtClean="0"/>
              <a:t>M</a:t>
            </a:r>
          </a:p>
          <a:p>
            <a:pPr lvl="2"/>
            <a:r>
              <a:rPr lang="en-US" smtClean="0"/>
              <a:t>Choose </a:t>
            </a:r>
            <a:r>
              <a:rPr lang="en-US" b="1" smtClean="0"/>
              <a:t>decimation factor</a:t>
            </a:r>
            <a:r>
              <a:rPr lang="en-US" smtClean="0"/>
              <a:t>, </a:t>
            </a:r>
            <a:r>
              <a:rPr lang="en-US" i="1" smtClean="0"/>
              <a:t>D</a:t>
            </a:r>
            <a:r>
              <a:rPr lang="en-US" smtClean="0"/>
              <a:t>, as large as possible (</a:t>
            </a:r>
            <a:r>
              <a:rPr lang="en-US" i="1" smtClean="0"/>
              <a:t>D</a:t>
            </a:r>
            <a:r>
              <a:rPr lang="en-US" smtClean="0"/>
              <a:t> ≤ </a:t>
            </a:r>
            <a:r>
              <a:rPr lang="en-US" i="1" smtClean="0"/>
              <a:t>M</a:t>
            </a:r>
            <a:r>
              <a:rPr lang="en-US" smtClean="0"/>
              <a:t>) without generating excessive inter-band aliasing</a:t>
            </a:r>
          </a:p>
          <a:p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		 </a:t>
            </a:r>
            <a:r>
              <a:rPr lang="en-US" sz="1200" dirty="0" smtClean="0"/>
              <a:t> </a:t>
            </a:r>
            <a:fld id="{056B1E26-353F-4E0A-9FFD-8661C6ECC24C}" type="slidenum">
              <a:rPr lang="en-US" sz="1200" smtClean="0">
                <a:solidFill>
                  <a:srgbClr val="003399"/>
                </a:solidFill>
              </a:rPr>
              <a:pPr>
                <a:defRPr/>
              </a:pPr>
              <a:t>93</a:t>
            </a:fld>
            <a:endParaRPr lang="en-US" sz="1200" dirty="0">
              <a:solidFill>
                <a:srgbClr val="003399"/>
              </a:solidFill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Uniform DFT Filter Banks (15)</a:t>
            </a:r>
          </a:p>
        </p:txBody>
      </p:sp>
      <p:sp>
        <p:nvSpPr>
          <p:cNvPr id="10854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u="sng" smtClean="0"/>
              <a:t>Algorithm implementation</a:t>
            </a:r>
          </a:p>
          <a:p>
            <a:pPr lvl="2"/>
            <a:r>
              <a:rPr lang="en-US" smtClean="0"/>
              <a:t>Apply </a:t>
            </a:r>
            <a:r>
              <a:rPr lang="en-US" i="1" smtClean="0"/>
              <a:t>L</a:t>
            </a:r>
            <a:r>
              <a:rPr lang="en-US" smtClean="0"/>
              <a:t>-pt window to current signal block</a:t>
            </a:r>
          </a:p>
          <a:p>
            <a:pPr lvl="2"/>
            <a:r>
              <a:rPr lang="en-US" smtClean="0"/>
              <a:t>Break windowed </a:t>
            </a:r>
            <a:r>
              <a:rPr lang="en-US" i="1" smtClean="0"/>
              <a:t>L</a:t>
            </a:r>
            <a:r>
              <a:rPr lang="en-US" smtClean="0"/>
              <a:t>-pt block into </a:t>
            </a:r>
            <a:r>
              <a:rPr lang="en-US" i="1" smtClean="0"/>
              <a:t>M</a:t>
            </a:r>
            <a:r>
              <a:rPr lang="en-US" smtClean="0"/>
              <a:t>-pt sub-blocks</a:t>
            </a:r>
          </a:p>
          <a:p>
            <a:pPr lvl="2"/>
            <a:r>
              <a:rPr lang="en-US" smtClean="0"/>
              <a:t>Add all the </a:t>
            </a:r>
            <a:r>
              <a:rPr lang="en-US" i="1" smtClean="0"/>
              <a:t>M</a:t>
            </a:r>
            <a:r>
              <a:rPr lang="en-US" smtClean="0"/>
              <a:t>-pt sub-blocks together to get a single </a:t>
            </a:r>
            <a:r>
              <a:rPr lang="en-US" i="1" smtClean="0"/>
              <a:t>M</a:t>
            </a:r>
            <a:r>
              <a:rPr lang="en-US" smtClean="0"/>
              <a:t>-pt block</a:t>
            </a:r>
          </a:p>
          <a:p>
            <a:pPr lvl="2"/>
            <a:r>
              <a:rPr lang="en-US" smtClean="0"/>
              <a:t>Compute the </a:t>
            </a:r>
            <a:r>
              <a:rPr lang="en-US" i="1" smtClean="0"/>
              <a:t>M</a:t>
            </a:r>
            <a:r>
              <a:rPr lang="en-US" smtClean="0"/>
              <a:t>-pt DFT (using FFT algorithm)</a:t>
            </a:r>
          </a:p>
          <a:p>
            <a:pPr lvl="3"/>
            <a:r>
              <a:rPr lang="en-US" smtClean="0"/>
              <a:t>Each DFT coefficient is the current output of a channel</a:t>
            </a:r>
          </a:p>
          <a:p>
            <a:pPr lvl="2"/>
            <a:r>
              <a:rPr lang="en-US" smtClean="0"/>
              <a:t>Move the </a:t>
            </a:r>
            <a:r>
              <a:rPr lang="en-US" i="1" smtClean="0"/>
              <a:t>L</a:t>
            </a:r>
            <a:r>
              <a:rPr lang="en-US" smtClean="0"/>
              <a:t>-pt window ahead </a:t>
            </a:r>
            <a:r>
              <a:rPr lang="en-US" i="1" smtClean="0"/>
              <a:t>D</a:t>
            </a:r>
            <a:r>
              <a:rPr lang="en-US" smtClean="0"/>
              <a:t> points.</a:t>
            </a:r>
          </a:p>
          <a:p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		 </a:t>
            </a:r>
            <a:r>
              <a:rPr lang="en-US" sz="1200" smtClean="0"/>
              <a:t> </a:t>
            </a:r>
            <a:fld id="{3E2CABAF-D50D-4694-9F41-658C9F6D6508}" type="slidenum">
              <a:rPr lang="en-US" sz="1200" smtClean="0">
                <a:solidFill>
                  <a:srgbClr val="003399"/>
                </a:solidFill>
              </a:rPr>
              <a:pPr>
                <a:defRPr/>
              </a:pPr>
              <a:t>94</a:t>
            </a:fld>
            <a:endParaRPr lang="en-US" sz="1200">
              <a:solidFill>
                <a:srgbClr val="003399"/>
              </a:solidFill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Uniform DFT Filter Banks (16)</a:t>
            </a:r>
          </a:p>
        </p:txBody>
      </p:sp>
      <p:sp>
        <p:nvSpPr>
          <p:cNvPr id="10957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u="sng" smtClean="0"/>
              <a:t>Version #5: Arbitrary size window, Polyphase, DFT</a:t>
            </a:r>
          </a:p>
          <a:p>
            <a:endParaRPr lang="en-US" b="1" u="sng" smtClean="0"/>
          </a:p>
          <a:p>
            <a:endParaRPr lang="en-US" b="1" u="sng" smtClean="0"/>
          </a:p>
          <a:p>
            <a:endParaRPr lang="en-US" b="1" u="sng" smtClean="0"/>
          </a:p>
          <a:p>
            <a:endParaRPr lang="en-US" b="1" u="sng" smtClean="0"/>
          </a:p>
          <a:p>
            <a:endParaRPr lang="en-US" b="1" u="sng" smtClean="0"/>
          </a:p>
          <a:p>
            <a:pPr>
              <a:buFont typeface="Wingdings" pitchFamily="2" charset="2"/>
              <a:buNone/>
            </a:pPr>
            <a:endParaRPr lang="en-US" sz="800" smtClean="0"/>
          </a:p>
          <a:p>
            <a:pPr>
              <a:buFont typeface="Wingdings" pitchFamily="2" charset="2"/>
              <a:buNone/>
            </a:pPr>
            <a:r>
              <a:rPr lang="en-US" i="1" smtClean="0"/>
              <a:t>	</a:t>
            </a:r>
            <a:r>
              <a:rPr lang="en-US" u="sng" smtClean="0"/>
              <a:t>View</a:t>
            </a:r>
            <a:r>
              <a:rPr lang="en-US" smtClean="0"/>
              <a:t>: Each channel of filter bank consists of filter </a:t>
            </a:r>
            <a:r>
              <a:rPr lang="en-US" i="1" smtClean="0"/>
              <a:t>g</a:t>
            </a:r>
            <a:r>
              <a:rPr lang="en-US" i="1" baseline="-25000" smtClean="0"/>
              <a:t>m</a:t>
            </a:r>
            <a:r>
              <a:rPr lang="en-US" smtClean="0"/>
              <a:t>[</a:t>
            </a:r>
            <a:r>
              <a:rPr lang="en-US" i="1" smtClean="0"/>
              <a:t>n</a:t>
            </a:r>
            <a:r>
              <a:rPr lang="en-US" smtClean="0"/>
              <a:t>] that is a frequency-shifted version of a prototype lowpass filter </a:t>
            </a:r>
            <a:r>
              <a:rPr lang="en-US" i="1" smtClean="0"/>
              <a:t>g</a:t>
            </a:r>
            <a:r>
              <a:rPr lang="en-US" baseline="-25000" smtClean="0"/>
              <a:t>0</a:t>
            </a:r>
            <a:r>
              <a:rPr lang="en-US" smtClean="0"/>
              <a:t>[</a:t>
            </a:r>
            <a:r>
              <a:rPr lang="en-US" i="1" smtClean="0"/>
              <a:t>n</a:t>
            </a:r>
            <a:r>
              <a:rPr lang="en-US" smtClean="0"/>
              <a:t>] (All the uniform filter banks we’ve looked at can be viewed this way)</a:t>
            </a:r>
          </a:p>
          <a:p>
            <a:endParaRPr lang="en-US" b="1" u="sng" smtClean="0"/>
          </a:p>
          <a:p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		 </a:t>
            </a:r>
            <a:r>
              <a:rPr lang="en-US" sz="1200" smtClean="0"/>
              <a:t> </a:t>
            </a:r>
            <a:fld id="{305549C9-DE8C-4A6B-B3E5-F65A95B50D0E}" type="slidenum">
              <a:rPr lang="en-US" sz="1200" smtClean="0">
                <a:solidFill>
                  <a:srgbClr val="003399"/>
                </a:solidFill>
              </a:rPr>
              <a:pPr>
                <a:defRPr/>
              </a:pPr>
              <a:t>95</a:t>
            </a:fld>
            <a:endParaRPr lang="en-US" sz="1200">
              <a:solidFill>
                <a:srgbClr val="003399"/>
              </a:solidFill>
            </a:endParaRPr>
          </a:p>
        </p:txBody>
      </p:sp>
      <p:pic>
        <p:nvPicPr>
          <p:cNvPr id="109573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90600" y="1350963"/>
            <a:ext cx="7162800" cy="1773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9574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66800" y="4191000"/>
            <a:ext cx="7124700" cy="1900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Uniform DFT Filter Banks (17)</a:t>
            </a:r>
          </a:p>
        </p:txBody>
      </p:sp>
      <p:sp>
        <p:nvSpPr>
          <p:cNvPr id="11059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None/>
            </a:pPr>
            <a:r>
              <a:rPr lang="en-US" smtClean="0"/>
              <a:t>	</a:t>
            </a:r>
            <a:r>
              <a:rPr lang="en-US" b="1" smtClean="0"/>
              <a:t>Version #5: Development</a:t>
            </a:r>
          </a:p>
          <a:p>
            <a:pPr>
              <a:buFont typeface="Wingdings" pitchFamily="2" charset="2"/>
              <a:buNone/>
            </a:pPr>
            <a:r>
              <a:rPr lang="en-US" b="1" smtClean="0"/>
              <a:t>	</a:t>
            </a:r>
            <a:r>
              <a:rPr lang="en-US" smtClean="0"/>
              <a:t>Approach: </a:t>
            </a:r>
          </a:p>
          <a:p>
            <a:pPr lvl="1">
              <a:buFont typeface="Wingdings" pitchFamily="2" charset="2"/>
              <a:buNone/>
            </a:pPr>
            <a:r>
              <a:rPr lang="en-US" smtClean="0"/>
              <a:t>	1. Write the prototype LPF in its polyphase terms</a:t>
            </a:r>
          </a:p>
          <a:p>
            <a:pPr lvl="1">
              <a:buFont typeface="Wingdings" pitchFamily="2" charset="2"/>
              <a:buNone/>
            </a:pPr>
            <a:r>
              <a:rPr lang="en-US" smtClean="0"/>
              <a:t>	2. Modulate result to get the channel filters</a:t>
            </a:r>
          </a:p>
          <a:p>
            <a:pPr lvl="1">
              <a:buFont typeface="Wingdings" pitchFamily="2" charset="2"/>
              <a:buNone/>
            </a:pPr>
            <a:r>
              <a:rPr lang="en-US" smtClean="0"/>
              <a:t>	3. Use result to write pre-decimation channel output </a:t>
            </a:r>
          </a:p>
          <a:p>
            <a:pPr lvl="1">
              <a:buFont typeface="Wingdings" pitchFamily="2" charset="2"/>
              <a:buNone/>
            </a:pPr>
            <a:r>
              <a:rPr lang="en-US" smtClean="0"/>
              <a:t>	4. Write post-decimation channel output </a:t>
            </a:r>
          </a:p>
          <a:p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		 </a:t>
            </a:r>
            <a:r>
              <a:rPr lang="en-US" sz="1200" smtClean="0"/>
              <a:t> </a:t>
            </a:r>
            <a:fld id="{66B63906-D1E0-4554-9141-1630812CB16C}" type="slidenum">
              <a:rPr lang="en-US" sz="1200" smtClean="0">
                <a:solidFill>
                  <a:srgbClr val="003399"/>
                </a:solidFill>
              </a:rPr>
              <a:pPr>
                <a:defRPr/>
              </a:pPr>
              <a:t>96</a:t>
            </a:fld>
            <a:endParaRPr lang="en-US" sz="1200">
              <a:solidFill>
                <a:srgbClr val="003399"/>
              </a:solidFill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Uniform DFT Filter Banks (18)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		 </a:t>
            </a:r>
            <a:r>
              <a:rPr lang="en-US" sz="1200" smtClean="0"/>
              <a:t> </a:t>
            </a:r>
            <a:fld id="{0E67DACB-9144-493C-89B0-300834AEA701}" type="slidenum">
              <a:rPr lang="en-US" sz="1200" smtClean="0">
                <a:solidFill>
                  <a:srgbClr val="003399"/>
                </a:solidFill>
              </a:rPr>
              <a:pPr>
                <a:defRPr/>
              </a:pPr>
              <a:t>97</a:t>
            </a:fld>
            <a:endParaRPr lang="en-US" sz="1200">
              <a:solidFill>
                <a:srgbClr val="003399"/>
              </a:solidFill>
            </a:endParaRPr>
          </a:p>
        </p:txBody>
      </p:sp>
      <p:pic>
        <p:nvPicPr>
          <p:cNvPr id="111620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609600" y="1600200"/>
            <a:ext cx="7939088" cy="3582988"/>
          </a:xfr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Uniform DFT Filter Banks (19)</a:t>
            </a:r>
          </a:p>
        </p:txBody>
      </p:sp>
      <p:sp>
        <p:nvSpPr>
          <p:cNvPr id="11264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None/>
            </a:pPr>
            <a:r>
              <a:rPr lang="en-US" smtClean="0"/>
              <a:t>	</a:t>
            </a:r>
            <a:r>
              <a:rPr lang="en-US" b="1" smtClean="0"/>
              <a:t>Interpret</a:t>
            </a:r>
            <a:r>
              <a:rPr lang="en-US" smtClean="0"/>
              <a:t>: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		 </a:t>
            </a:r>
            <a:r>
              <a:rPr lang="en-US" sz="1200" smtClean="0"/>
              <a:t> </a:t>
            </a:r>
            <a:fld id="{B9943517-C2EC-416D-B323-7898D5C49CE7}" type="slidenum">
              <a:rPr lang="en-US" sz="1200" smtClean="0">
                <a:solidFill>
                  <a:srgbClr val="003399"/>
                </a:solidFill>
              </a:rPr>
              <a:pPr>
                <a:defRPr/>
              </a:pPr>
              <a:t>98</a:t>
            </a:fld>
            <a:endParaRPr lang="en-US" sz="1200">
              <a:solidFill>
                <a:srgbClr val="003399"/>
              </a:solidFill>
            </a:endParaRPr>
          </a:p>
        </p:txBody>
      </p:sp>
      <p:pic>
        <p:nvPicPr>
          <p:cNvPr id="11264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19225" y="1219200"/>
            <a:ext cx="6505575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Uniform DFT Filter Banks (20)</a:t>
            </a:r>
          </a:p>
        </p:txBody>
      </p:sp>
      <p:sp>
        <p:nvSpPr>
          <p:cNvPr id="11366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None/>
            </a:pPr>
            <a:r>
              <a:rPr lang="en-US" smtClean="0"/>
              <a:t>	</a:t>
            </a:r>
            <a:r>
              <a:rPr lang="en-US" b="1" smtClean="0"/>
              <a:t>Synthesis</a:t>
            </a:r>
            <a:r>
              <a:rPr lang="en-US" smtClean="0"/>
              <a:t>: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		 </a:t>
            </a:r>
            <a:r>
              <a:rPr lang="en-US" sz="1200" smtClean="0"/>
              <a:t> </a:t>
            </a:r>
            <a:fld id="{5AE11D6F-1A00-4752-A644-2DED24074A27}" type="slidenum">
              <a:rPr lang="en-US" sz="1200" smtClean="0">
                <a:solidFill>
                  <a:srgbClr val="003399"/>
                </a:solidFill>
              </a:rPr>
              <a:pPr>
                <a:defRPr/>
              </a:pPr>
              <a:t>99</a:t>
            </a:fld>
            <a:endParaRPr lang="en-US" sz="1200">
              <a:solidFill>
                <a:srgbClr val="003399"/>
              </a:solidFill>
            </a:endParaRPr>
          </a:p>
        </p:txBody>
      </p:sp>
      <p:pic>
        <p:nvPicPr>
          <p:cNvPr id="113669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14400" y="1276350"/>
            <a:ext cx="7467600" cy="4819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Leere Präsentation">
  <a:themeElements>
    <a:clrScheme name="Leere Prä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Leere Präsentation">
      <a:majorFont>
        <a:latin typeface="Times New Roman"/>
        <a:ea typeface=""/>
        <a:cs typeface=""/>
      </a:majorFont>
      <a:minorFont>
        <a:latin typeface="VNI-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NI-Times" pitchFamily="2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NI-Times" pitchFamily="2" charset="0"/>
          </a:defRPr>
        </a:defPPr>
      </a:lstStyle>
    </a:lnDef>
  </a:objectDefaults>
  <a:extraClrSchemeLst>
    <a:extraClrScheme>
      <a:clrScheme name="Leere Prä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ere Prä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ere Prä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ere Prä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ere Prä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ere Prä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ere Prä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D:\Programme\Microsoft Office\Vorlagen\Leere Präsentation.pot</Template>
  <TotalTime>14192</TotalTime>
  <Words>1127</Words>
  <Application>Microsoft Office PowerPoint</Application>
  <PresentationFormat>Overhead</PresentationFormat>
  <Paragraphs>705</Paragraphs>
  <Slides>101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101</vt:i4>
      </vt:variant>
    </vt:vector>
  </HeadingPairs>
  <TitlesOfParts>
    <vt:vector size="107" baseType="lpstr">
      <vt:lpstr>VNI-Times</vt:lpstr>
      <vt:lpstr>Arial</vt:lpstr>
      <vt:lpstr>Times New Roman</vt:lpstr>
      <vt:lpstr>Wingdings</vt:lpstr>
      <vt:lpstr>Symbol</vt:lpstr>
      <vt:lpstr>Leere Präsentation</vt:lpstr>
      <vt:lpstr>Slide 1</vt:lpstr>
      <vt:lpstr>References</vt:lpstr>
      <vt:lpstr>Introduction (1)</vt:lpstr>
      <vt:lpstr>Introduction (2)</vt:lpstr>
      <vt:lpstr>Introduction (3)</vt:lpstr>
      <vt:lpstr>Introduction (4)</vt:lpstr>
      <vt:lpstr>Decimation and Expansion (1)</vt:lpstr>
      <vt:lpstr>Decimation and Expansion (2)</vt:lpstr>
      <vt:lpstr>Decimation and Expansion (3)</vt:lpstr>
      <vt:lpstr>Decimation and Expansion (4)</vt:lpstr>
      <vt:lpstr>Decimation and Expansion (5)</vt:lpstr>
      <vt:lpstr>Decimation and Expansion (6)</vt:lpstr>
      <vt:lpstr>Decimation and Expansion (7)</vt:lpstr>
      <vt:lpstr>Decimation and Expansion (8)</vt:lpstr>
      <vt:lpstr>Decimation and Expansion (9)</vt:lpstr>
      <vt:lpstr>Decimation and Expansion (10)</vt:lpstr>
      <vt:lpstr>Decimation and Expansion (11)</vt:lpstr>
      <vt:lpstr>Decimation and Expansion (12)</vt:lpstr>
      <vt:lpstr>Decimation and Expansion (13)</vt:lpstr>
      <vt:lpstr>Decimation and Expansion (14)</vt:lpstr>
      <vt:lpstr>Linear Filtering for Decimation and Expansion (1)</vt:lpstr>
      <vt:lpstr>Linear Filtering for Decimation and Expansion (2)</vt:lpstr>
      <vt:lpstr>Linear Filtering for Decimation and Expansion (3)</vt:lpstr>
      <vt:lpstr>Linear Filtering for Decimation and Expansion (4)</vt:lpstr>
      <vt:lpstr>Linear Filtering for Decimation and Expansion (5)</vt:lpstr>
      <vt:lpstr>Polyphase Filters (1)</vt:lpstr>
      <vt:lpstr>Polyphase Filters (2)</vt:lpstr>
      <vt:lpstr>Polyphase Filters (3)</vt:lpstr>
      <vt:lpstr>Polyphase Filters (4)</vt:lpstr>
      <vt:lpstr>Polyphase Filters (5)</vt:lpstr>
      <vt:lpstr>Polyphase Filters (6)</vt:lpstr>
      <vt:lpstr>Polyphase Filters (7)</vt:lpstr>
      <vt:lpstr>Polyphase Filters (8)</vt:lpstr>
      <vt:lpstr>Polyphase Filters (9)</vt:lpstr>
      <vt:lpstr>Polyphase Filters (10)</vt:lpstr>
      <vt:lpstr>Polyphase Filters (11)</vt:lpstr>
      <vt:lpstr>Polyphase Filters (12)</vt:lpstr>
      <vt:lpstr>Polyphase Filters (13)</vt:lpstr>
      <vt:lpstr>Polyphase Filters (14)</vt:lpstr>
      <vt:lpstr>Polyphase Filters (15)</vt:lpstr>
      <vt:lpstr>Polyphase Filters (16)</vt:lpstr>
      <vt:lpstr>Polyphase Filters (17)</vt:lpstr>
      <vt:lpstr>Polyphase Filters (18)</vt:lpstr>
      <vt:lpstr>Polyphase Filters (19)</vt:lpstr>
      <vt:lpstr>Polyphase Filters (20)</vt:lpstr>
      <vt:lpstr>Polyphase Filters (21)</vt:lpstr>
      <vt:lpstr>Polyphase Filters (22)</vt:lpstr>
      <vt:lpstr>Polyphase Filters (23)</vt:lpstr>
      <vt:lpstr>Polyphase Filters (24)</vt:lpstr>
      <vt:lpstr>Polyphase Filters (25)</vt:lpstr>
      <vt:lpstr>Polyphase Filters (26)</vt:lpstr>
      <vt:lpstr>Polyphase Filters (27)</vt:lpstr>
      <vt:lpstr>Polyphase Filters (28)</vt:lpstr>
      <vt:lpstr>Polyphase Filters (29)</vt:lpstr>
      <vt:lpstr>Polyphase Filters (30)</vt:lpstr>
      <vt:lpstr>Polyphase Filters (31)</vt:lpstr>
      <vt:lpstr>Polyphase Filters (32)</vt:lpstr>
      <vt:lpstr>Polyphase Filters (33)</vt:lpstr>
      <vt:lpstr>Polyphase Filters (34)</vt:lpstr>
      <vt:lpstr>Polyphase Filters (35)</vt:lpstr>
      <vt:lpstr>Polyphase Filters (36)</vt:lpstr>
      <vt:lpstr>Polyphase Filters (37)</vt:lpstr>
      <vt:lpstr>Multistage Rate Change (1)</vt:lpstr>
      <vt:lpstr>Multistage Rate Change (2)</vt:lpstr>
      <vt:lpstr>Multistage Rate Change (3)</vt:lpstr>
      <vt:lpstr>Multistage Rate Change (4)</vt:lpstr>
      <vt:lpstr>Multistage Rate Change (5)</vt:lpstr>
      <vt:lpstr>Multistage Rate Change (6)</vt:lpstr>
      <vt:lpstr>Multistage Rate Change (7)</vt:lpstr>
      <vt:lpstr>Multistage Rate Change (8)</vt:lpstr>
      <vt:lpstr>Multistage Rate Change (9)</vt:lpstr>
      <vt:lpstr>Multistage Rate Change (10)</vt:lpstr>
      <vt:lpstr>Filter Banks (1)</vt:lpstr>
      <vt:lpstr>Filter Banks (2)</vt:lpstr>
      <vt:lpstr>Filter Banks (3)</vt:lpstr>
      <vt:lpstr>Filter Banks (4)</vt:lpstr>
      <vt:lpstr>Filter Banks (5)</vt:lpstr>
      <vt:lpstr>Filter Banks (6)</vt:lpstr>
      <vt:lpstr>Filter Banks (7)</vt:lpstr>
      <vt:lpstr>Uniform DFT Filter Banks (1)</vt:lpstr>
      <vt:lpstr>Uniform DFT Filter Banks (2)</vt:lpstr>
      <vt:lpstr>Uniform DFT Filter Banks (3)</vt:lpstr>
      <vt:lpstr>Uniform DFT Filter Banks (4)</vt:lpstr>
      <vt:lpstr>Uniform DFT Filter Banks (5)</vt:lpstr>
      <vt:lpstr>Uniform DFT Filter Banks (6)</vt:lpstr>
      <vt:lpstr>Uniform DFT Filter Banks (7)</vt:lpstr>
      <vt:lpstr>Uniform DFT Filter Banks (8)</vt:lpstr>
      <vt:lpstr>Uniform DFT Filter Banks (9)</vt:lpstr>
      <vt:lpstr>Uniform DFT Filter Banks (10)</vt:lpstr>
      <vt:lpstr>Uniform DFT Filter Banks (11)</vt:lpstr>
      <vt:lpstr>Uniform DFT Filter Banks (12)</vt:lpstr>
      <vt:lpstr>Uniform DFT Filter Banks (13)</vt:lpstr>
      <vt:lpstr>Uniform DFT Filter Banks (14)</vt:lpstr>
      <vt:lpstr>Uniform DFT Filter Banks (15)</vt:lpstr>
      <vt:lpstr>Uniform DFT Filter Banks (16)</vt:lpstr>
      <vt:lpstr>Uniform DFT Filter Banks (17)</vt:lpstr>
      <vt:lpstr>Uniform DFT Filter Banks (18)</vt:lpstr>
      <vt:lpstr>Uniform DFT Filter Banks (19)</vt:lpstr>
      <vt:lpstr>Uniform DFT Filter Banks (20)</vt:lpstr>
      <vt:lpstr>Uniform DFT Filter Banks (21)</vt:lpstr>
      <vt:lpstr>Uniform DFT Filter Banks (22)</vt:lpstr>
    </vt:vector>
  </TitlesOfParts>
  <Company>HCMUT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SSP-MEng</dc:title>
  <dc:creator>Tuan Do-Hong</dc:creator>
  <cp:lastModifiedBy>Administrator</cp:lastModifiedBy>
  <cp:revision>2920</cp:revision>
  <cp:lastPrinted>2001-04-25T10:04:08Z</cp:lastPrinted>
  <dcterms:created xsi:type="dcterms:W3CDTF">2001-02-21T16:37:33Z</dcterms:created>
  <dcterms:modified xsi:type="dcterms:W3CDTF">2019-08-14T06:40:57Z</dcterms:modified>
</cp:coreProperties>
</file>